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71" r:id="rId5"/>
    <p:sldId id="315" r:id="rId6"/>
    <p:sldId id="318" r:id="rId7"/>
    <p:sldId id="285" r:id="rId8"/>
    <p:sldId id="317" r:id="rId9"/>
    <p:sldId id="320" r:id="rId10"/>
    <p:sldId id="319" r:id="rId11"/>
    <p:sldId id="302" r:id="rId12"/>
    <p:sldId id="288" r:id="rId13"/>
    <p:sldId id="311" r:id="rId14"/>
    <p:sldId id="303" r:id="rId15"/>
    <p:sldId id="296" r:id="rId16"/>
    <p:sldId id="305" r:id="rId17"/>
    <p:sldId id="308" r:id="rId18"/>
    <p:sldId id="323" r:id="rId19"/>
    <p:sldId id="322"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280" r:id="rId4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579"/>
    <a:srgbClr val="262A63"/>
    <a:srgbClr val="8497B0"/>
    <a:srgbClr val="9B9FD9"/>
    <a:srgbClr val="00A88D"/>
    <a:srgbClr val="00689B"/>
    <a:srgbClr val="EAEAEA"/>
    <a:srgbClr val="CD9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DE72B-6C25-4F8B-A4DE-211225714A45}" v="12" dt="2022-05-11T14:54:02.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9" autoAdjust="0"/>
    <p:restoredTop sz="77889" autoAdjust="0"/>
  </p:normalViewPr>
  <p:slideViewPr>
    <p:cSldViewPr snapToGrid="0">
      <p:cViewPr varScale="1">
        <p:scale>
          <a:sx n="102" d="100"/>
          <a:sy n="102" d="100"/>
        </p:scale>
        <p:origin x="1818" y="96"/>
      </p:cViewPr>
      <p:guideLst>
        <p:guide orient="horz" pos="2160"/>
        <p:guide pos="2880"/>
      </p:guideLst>
    </p:cSldViewPr>
  </p:slideViewPr>
  <p:notesTextViewPr>
    <p:cViewPr>
      <p:scale>
        <a:sx n="1" d="1"/>
        <a:sy n="1" d="1"/>
      </p:scale>
      <p:origin x="0" y="0"/>
    </p:cViewPr>
  </p:notesTextViewPr>
  <p:notesViewPr>
    <p:cSldViewPr snapToGrid="0">
      <p:cViewPr varScale="1">
        <p:scale>
          <a:sx n="90" d="100"/>
          <a:sy n="90" d="100"/>
        </p:scale>
        <p:origin x="87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image" Target="../media/image33.gif"/><Relationship Id="rId4" Type="http://schemas.openxmlformats.org/officeDocument/2006/relationships/image" Target="../media/image3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image" Target="../media/image33.gif"/><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70982-3424-40CF-8F56-F9B079FD922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940B2878-1ABC-4916-B828-139C9A0FE210}">
      <dgm:prSet phldrT="[Text]" custT="1"/>
      <dgm:spPr>
        <a:solidFill>
          <a:schemeClr val="accent4">
            <a:lumMod val="20000"/>
            <a:lumOff val="80000"/>
          </a:schemeClr>
        </a:solidFill>
        <a:ln>
          <a:solidFill>
            <a:srgbClr val="262A63"/>
          </a:solidFill>
        </a:ln>
      </dgm:spPr>
      <dgm:t>
        <a:bodyPr/>
        <a:lstStyle/>
        <a:p>
          <a:pPr algn="l"/>
          <a:r>
            <a:rPr lang="en-US" sz="1400" baseline="0" dirty="0">
              <a:solidFill>
                <a:schemeClr val="tx1"/>
              </a:solidFill>
            </a:rPr>
            <a:t>1) Selecting </a:t>
          </a:r>
          <a:br>
            <a:rPr lang="en-US" sz="1400" baseline="0" dirty="0">
              <a:solidFill>
                <a:schemeClr val="tx1"/>
              </a:solidFill>
            </a:rPr>
          </a:br>
          <a:r>
            <a:rPr lang="en-US" sz="1400" baseline="0" dirty="0">
              <a:solidFill>
                <a:schemeClr val="tx1"/>
              </a:solidFill>
            </a:rPr>
            <a:t>    Academic  </a:t>
          </a:r>
          <a:br>
            <a:rPr lang="en-US" sz="1400" baseline="0" dirty="0">
              <a:solidFill>
                <a:schemeClr val="tx1"/>
              </a:solidFill>
            </a:rPr>
          </a:br>
          <a:r>
            <a:rPr lang="en-US" sz="1400" baseline="0" dirty="0">
              <a:solidFill>
                <a:schemeClr val="tx1"/>
              </a:solidFill>
            </a:rPr>
            <a:t>    Vocabulary for </a:t>
          </a:r>
          <a:br>
            <a:rPr lang="en-US" sz="1400" baseline="0" dirty="0">
              <a:solidFill>
                <a:schemeClr val="tx1"/>
              </a:solidFill>
            </a:rPr>
          </a:br>
          <a:r>
            <a:rPr lang="en-US" sz="1400" baseline="0" dirty="0">
              <a:solidFill>
                <a:schemeClr val="tx1"/>
              </a:solidFill>
            </a:rPr>
            <a:t>    Direct Instruction</a:t>
          </a:r>
        </a:p>
      </dgm:t>
    </dgm:pt>
    <dgm:pt modelId="{E71C98AD-8438-4A19-8592-742CE0CBBEDF}" type="parTrans" cxnId="{0355780D-C096-45EB-B4AA-98DD91FCB194}">
      <dgm:prSet/>
      <dgm:spPr/>
      <dgm:t>
        <a:bodyPr/>
        <a:lstStyle/>
        <a:p>
          <a:endParaRPr lang="en-US"/>
        </a:p>
      </dgm:t>
    </dgm:pt>
    <dgm:pt modelId="{6F364BED-AB47-451A-9E8A-708D2427B29C}" type="sibTrans" cxnId="{0355780D-C096-45EB-B4AA-98DD91FCB194}">
      <dgm:prSet/>
      <dgm:spPr/>
      <dgm:t>
        <a:bodyPr/>
        <a:lstStyle/>
        <a:p>
          <a:endParaRPr lang="en-US"/>
        </a:p>
      </dgm:t>
    </dgm:pt>
    <dgm:pt modelId="{532E95D3-239F-4182-9958-87BEF278BCCE}">
      <dgm:prSet phldrT="[Text]" custT="1"/>
      <dgm:spPr>
        <a:solidFill>
          <a:schemeClr val="accent4">
            <a:lumMod val="20000"/>
            <a:lumOff val="80000"/>
          </a:schemeClr>
        </a:solidFill>
        <a:ln>
          <a:solidFill>
            <a:srgbClr val="262A63"/>
          </a:solidFill>
        </a:ln>
      </dgm:spPr>
      <dgm:t>
        <a:bodyPr/>
        <a:lstStyle/>
        <a:p>
          <a:pPr algn="l"/>
          <a:r>
            <a:rPr lang="en-US" sz="1400" dirty="0">
              <a:solidFill>
                <a:schemeClr val="tx1"/>
              </a:solidFill>
            </a:rPr>
            <a:t>1) Base Words</a:t>
          </a:r>
        </a:p>
        <a:p>
          <a:pPr algn="l"/>
          <a:r>
            <a:rPr lang="en-US" sz="1400" dirty="0">
              <a:solidFill>
                <a:schemeClr val="tx1"/>
              </a:solidFill>
            </a:rPr>
            <a:t>2) Greek and Latin </a:t>
          </a:r>
          <a:br>
            <a:rPr lang="en-US" sz="1400" dirty="0">
              <a:solidFill>
                <a:schemeClr val="tx1"/>
              </a:solidFill>
            </a:rPr>
          </a:br>
          <a:r>
            <a:rPr lang="en-US" sz="1400" dirty="0">
              <a:solidFill>
                <a:schemeClr val="tx1"/>
              </a:solidFill>
            </a:rPr>
            <a:t>    Roots</a:t>
          </a:r>
        </a:p>
        <a:p>
          <a:pPr algn="l"/>
          <a:r>
            <a:rPr lang="en-US" sz="1400" dirty="0">
              <a:solidFill>
                <a:schemeClr val="tx1"/>
              </a:solidFill>
            </a:rPr>
            <a:t>3) Common Prefixes</a:t>
          </a:r>
        </a:p>
        <a:p>
          <a:pPr algn="l"/>
          <a:r>
            <a:rPr lang="en-US" sz="1400" dirty="0">
              <a:solidFill>
                <a:schemeClr val="tx1"/>
              </a:solidFill>
            </a:rPr>
            <a:t>4) Common Suffixes</a:t>
          </a:r>
        </a:p>
        <a:p>
          <a:pPr algn="l"/>
          <a:r>
            <a:rPr lang="en-US" sz="1400" dirty="0">
              <a:solidFill>
                <a:schemeClr val="tx1"/>
              </a:solidFill>
            </a:rPr>
            <a:t>5) Foreign Words </a:t>
          </a:r>
          <a:br>
            <a:rPr lang="en-US" sz="1400" dirty="0">
              <a:solidFill>
                <a:schemeClr val="tx1"/>
              </a:solidFill>
            </a:rPr>
          </a:br>
          <a:r>
            <a:rPr lang="en-US" sz="1400" dirty="0">
              <a:solidFill>
                <a:schemeClr val="tx1"/>
              </a:solidFill>
            </a:rPr>
            <a:t>    and Phrases</a:t>
          </a:r>
        </a:p>
      </dgm:t>
    </dgm:pt>
    <dgm:pt modelId="{39F3DC54-0077-41B4-A7D6-5B4D9C75AFBA}" type="parTrans" cxnId="{1558FFA1-BA70-4CB6-A783-E0F43DF2F154}">
      <dgm:prSet/>
      <dgm:spPr/>
      <dgm:t>
        <a:bodyPr/>
        <a:lstStyle/>
        <a:p>
          <a:endParaRPr lang="en-US"/>
        </a:p>
      </dgm:t>
    </dgm:pt>
    <dgm:pt modelId="{86B1BCBE-7A28-4070-BA0C-4CF419660FCE}" type="sibTrans" cxnId="{1558FFA1-BA70-4CB6-A783-E0F43DF2F154}">
      <dgm:prSet/>
      <dgm:spPr/>
      <dgm:t>
        <a:bodyPr/>
        <a:lstStyle/>
        <a:p>
          <a:endParaRPr lang="en-US"/>
        </a:p>
      </dgm:t>
    </dgm:pt>
    <dgm:pt modelId="{4BF097C9-52EB-4877-B264-64E0A2668C9D}">
      <dgm:prSet phldrT="[Text]" custT="1"/>
      <dgm:spPr>
        <a:solidFill>
          <a:schemeClr val="accent4">
            <a:lumMod val="20000"/>
            <a:lumOff val="80000"/>
          </a:schemeClr>
        </a:solidFill>
        <a:ln>
          <a:solidFill>
            <a:srgbClr val="262A63"/>
          </a:solidFill>
        </a:ln>
      </dgm:spPr>
      <dgm:t>
        <a:bodyPr/>
        <a:lstStyle/>
        <a:p>
          <a:pPr algn="l"/>
          <a:r>
            <a:rPr lang="en-US" sz="1400" dirty="0">
              <a:solidFill>
                <a:schemeClr val="tx1"/>
              </a:solidFill>
            </a:rPr>
            <a:t>1) Context Clues</a:t>
          </a:r>
        </a:p>
      </dgm:t>
    </dgm:pt>
    <dgm:pt modelId="{BE45DA34-35D5-4817-A336-EA5D96B4ABFB}" type="parTrans" cxnId="{935D7FEB-2937-4393-8C3E-B010180DCB30}">
      <dgm:prSet/>
      <dgm:spPr/>
      <dgm:t>
        <a:bodyPr/>
        <a:lstStyle/>
        <a:p>
          <a:endParaRPr lang="en-US"/>
        </a:p>
      </dgm:t>
    </dgm:pt>
    <dgm:pt modelId="{4FFB07FD-454F-4E29-AEF8-A8387692E773}" type="sibTrans" cxnId="{935D7FEB-2937-4393-8C3E-B010180DCB30}">
      <dgm:prSet/>
      <dgm:spPr/>
      <dgm:t>
        <a:bodyPr/>
        <a:lstStyle/>
        <a:p>
          <a:endParaRPr lang="en-US"/>
        </a:p>
      </dgm:t>
    </dgm:pt>
    <dgm:pt modelId="{3CA3A234-B08C-452A-9BE4-6351EB293738}" type="pres">
      <dgm:prSet presAssocID="{DFA70982-3424-40CF-8F56-F9B079FD9221}" presName="Name0" presStyleCnt="0">
        <dgm:presLayoutVars>
          <dgm:dir/>
          <dgm:resizeHandles val="exact"/>
        </dgm:presLayoutVars>
      </dgm:prSet>
      <dgm:spPr/>
    </dgm:pt>
    <dgm:pt modelId="{58BCD5C8-BBC4-4EA8-965F-25E6D69205F6}" type="pres">
      <dgm:prSet presAssocID="{DFA70982-3424-40CF-8F56-F9B079FD9221}" presName="bkgdShp" presStyleLbl="alignAccFollowNode1" presStyleIdx="0" presStyleCnt="1" custLinFactNeighborY="30926"/>
      <dgm:spPr>
        <a:solidFill>
          <a:srgbClr val="262A63">
            <a:alpha val="90000"/>
          </a:srgbClr>
        </a:solidFill>
      </dgm:spPr>
    </dgm:pt>
    <dgm:pt modelId="{E214F0CE-1957-49E7-8CEF-A10717C7AEC2}" type="pres">
      <dgm:prSet presAssocID="{DFA70982-3424-40CF-8F56-F9B079FD9221}" presName="linComp" presStyleCnt="0"/>
      <dgm:spPr/>
    </dgm:pt>
    <dgm:pt modelId="{7F3AB36A-A1C3-4280-99FE-06023C1E264A}" type="pres">
      <dgm:prSet presAssocID="{940B2878-1ABC-4916-B828-139C9A0FE210}" presName="compNode" presStyleCnt="0"/>
      <dgm:spPr/>
    </dgm:pt>
    <dgm:pt modelId="{5CF3573E-7D00-475F-A21F-8D29C9C8083B}" type="pres">
      <dgm:prSet presAssocID="{940B2878-1ABC-4916-B828-139C9A0FE210}" presName="node" presStyleLbl="node1" presStyleIdx="0" presStyleCnt="3" custLinFactNeighborX="1459" custLinFactNeighborY="-5304">
        <dgm:presLayoutVars>
          <dgm:bulletEnabled val="1"/>
        </dgm:presLayoutVars>
      </dgm:prSet>
      <dgm:spPr/>
    </dgm:pt>
    <dgm:pt modelId="{06541CA7-B0E5-452C-A066-03DC4E2991C6}" type="pres">
      <dgm:prSet presAssocID="{940B2878-1ABC-4916-B828-139C9A0FE210}" presName="invisiNode" presStyleLbl="node1" presStyleIdx="0" presStyleCnt="3"/>
      <dgm:spPr/>
    </dgm:pt>
    <dgm:pt modelId="{57905842-548E-4BF0-9193-E873573A5728}" type="pres">
      <dgm:prSet presAssocID="{940B2878-1ABC-4916-B828-139C9A0FE210}" presName="imagNode" presStyleLbl="fgImgPlace1" presStyleIdx="0" presStyleCnt="3" custLinFactNeighborY="3159"/>
      <dgm:spPr>
        <a:solidFill>
          <a:schemeClr val="accent4">
            <a:lumMod val="20000"/>
            <a:lumOff val="80000"/>
          </a:schemeClr>
        </a:solidFill>
        <a:ln>
          <a:solidFill>
            <a:srgbClr val="262A63"/>
          </a:solidFill>
        </a:ln>
      </dgm:spPr>
    </dgm:pt>
    <dgm:pt modelId="{A0E2BA36-DE1E-412F-80BE-BB7B4D95C5DF}" type="pres">
      <dgm:prSet presAssocID="{6F364BED-AB47-451A-9E8A-708D2427B29C}" presName="sibTrans" presStyleLbl="sibTrans2D1" presStyleIdx="0" presStyleCnt="0"/>
      <dgm:spPr/>
    </dgm:pt>
    <dgm:pt modelId="{0738BA1E-759A-4B90-A47A-3D26CE49229F}" type="pres">
      <dgm:prSet presAssocID="{532E95D3-239F-4182-9958-87BEF278BCCE}" presName="compNode" presStyleCnt="0"/>
      <dgm:spPr/>
    </dgm:pt>
    <dgm:pt modelId="{F9F8B197-6CF7-4299-BBE3-BCA755A9EAF3}" type="pres">
      <dgm:prSet presAssocID="{532E95D3-239F-4182-9958-87BEF278BCCE}" presName="node" presStyleLbl="node1" presStyleIdx="1" presStyleCnt="3" custLinFactNeighborX="173" custLinFactNeighborY="-4674">
        <dgm:presLayoutVars>
          <dgm:bulletEnabled val="1"/>
        </dgm:presLayoutVars>
      </dgm:prSet>
      <dgm:spPr/>
    </dgm:pt>
    <dgm:pt modelId="{FDD66B29-1D31-478E-8C09-4838BCE190CB}" type="pres">
      <dgm:prSet presAssocID="{532E95D3-239F-4182-9958-87BEF278BCCE}" presName="invisiNode" presStyleLbl="node1" presStyleIdx="1" presStyleCnt="3"/>
      <dgm:spPr/>
    </dgm:pt>
    <dgm:pt modelId="{A99D9E04-0C44-4375-A291-633704D5CAF6}" type="pres">
      <dgm:prSet presAssocID="{532E95D3-239F-4182-9958-87BEF278BCCE}" presName="imagNode" presStyleLbl="fgImgPlace1" presStyleIdx="1" presStyleCnt="3" custLinFactNeighborX="173" custLinFactNeighborY="2777"/>
      <dgm:spPr>
        <a:solidFill>
          <a:schemeClr val="accent4">
            <a:lumMod val="20000"/>
            <a:lumOff val="80000"/>
          </a:schemeClr>
        </a:solidFill>
        <a:ln>
          <a:solidFill>
            <a:srgbClr val="262A63"/>
          </a:solidFill>
        </a:ln>
      </dgm:spPr>
    </dgm:pt>
    <dgm:pt modelId="{18B3B2C1-F152-46EE-A35A-149A7F173DB4}" type="pres">
      <dgm:prSet presAssocID="{86B1BCBE-7A28-4070-BA0C-4CF419660FCE}" presName="sibTrans" presStyleLbl="sibTrans2D1" presStyleIdx="0" presStyleCnt="0"/>
      <dgm:spPr/>
    </dgm:pt>
    <dgm:pt modelId="{27E2FF39-2268-4162-B795-63D4A0818506}" type="pres">
      <dgm:prSet presAssocID="{4BF097C9-52EB-4877-B264-64E0A2668C9D}" presName="compNode" presStyleCnt="0"/>
      <dgm:spPr/>
    </dgm:pt>
    <dgm:pt modelId="{5E6BD2CC-8777-4578-9DB6-26FDDA8B6CA5}" type="pres">
      <dgm:prSet presAssocID="{4BF097C9-52EB-4877-B264-64E0A2668C9D}" presName="node" presStyleLbl="node1" presStyleIdx="2" presStyleCnt="3" custLinFactNeighborX="1437" custLinFactNeighborY="-4589">
        <dgm:presLayoutVars>
          <dgm:bulletEnabled val="1"/>
        </dgm:presLayoutVars>
      </dgm:prSet>
      <dgm:spPr/>
    </dgm:pt>
    <dgm:pt modelId="{715F751C-E0F6-40B1-A0F0-B3204C83A05E}" type="pres">
      <dgm:prSet presAssocID="{4BF097C9-52EB-4877-B264-64E0A2668C9D}" presName="invisiNode" presStyleLbl="node1" presStyleIdx="2" presStyleCnt="3"/>
      <dgm:spPr/>
    </dgm:pt>
    <dgm:pt modelId="{B256CE46-39C0-474F-96CC-C666053ED9C9}" type="pres">
      <dgm:prSet presAssocID="{4BF097C9-52EB-4877-B264-64E0A2668C9D}" presName="imagNode" presStyleLbl="fgImgPlace1" presStyleIdx="2" presStyleCnt="3" custLinFactNeighborX="193" custLinFactNeighborY="2441"/>
      <dgm:spPr>
        <a:solidFill>
          <a:schemeClr val="accent4">
            <a:lumMod val="20000"/>
            <a:lumOff val="80000"/>
          </a:schemeClr>
        </a:solidFill>
        <a:ln>
          <a:solidFill>
            <a:srgbClr val="262A63"/>
          </a:solidFill>
        </a:ln>
      </dgm:spPr>
    </dgm:pt>
  </dgm:ptLst>
  <dgm:cxnLst>
    <dgm:cxn modelId="{0355780D-C096-45EB-B4AA-98DD91FCB194}" srcId="{DFA70982-3424-40CF-8F56-F9B079FD9221}" destId="{940B2878-1ABC-4916-B828-139C9A0FE210}" srcOrd="0" destOrd="0" parTransId="{E71C98AD-8438-4A19-8592-742CE0CBBEDF}" sibTransId="{6F364BED-AB47-451A-9E8A-708D2427B29C}"/>
    <dgm:cxn modelId="{05F71D39-AC43-4B5D-BD62-DE9C9669AB95}" type="presOf" srcId="{532E95D3-239F-4182-9958-87BEF278BCCE}" destId="{F9F8B197-6CF7-4299-BBE3-BCA755A9EAF3}" srcOrd="0" destOrd="0" presId="urn:microsoft.com/office/officeart/2005/8/layout/pList2"/>
    <dgm:cxn modelId="{57009A6D-929C-4F2F-8865-FC0F63E26C81}" type="presOf" srcId="{6F364BED-AB47-451A-9E8A-708D2427B29C}" destId="{A0E2BA36-DE1E-412F-80BE-BB7B4D95C5DF}" srcOrd="0" destOrd="0" presId="urn:microsoft.com/office/officeart/2005/8/layout/pList2"/>
    <dgm:cxn modelId="{4021EC55-B781-447B-B9B4-C644D5A12AC0}" type="presOf" srcId="{86B1BCBE-7A28-4070-BA0C-4CF419660FCE}" destId="{18B3B2C1-F152-46EE-A35A-149A7F173DB4}" srcOrd="0" destOrd="0" presId="urn:microsoft.com/office/officeart/2005/8/layout/pList2"/>
    <dgm:cxn modelId="{1558FFA1-BA70-4CB6-A783-E0F43DF2F154}" srcId="{DFA70982-3424-40CF-8F56-F9B079FD9221}" destId="{532E95D3-239F-4182-9958-87BEF278BCCE}" srcOrd="1" destOrd="0" parTransId="{39F3DC54-0077-41B4-A7D6-5B4D9C75AFBA}" sibTransId="{86B1BCBE-7A28-4070-BA0C-4CF419660FCE}"/>
    <dgm:cxn modelId="{E3CB37CE-E6D1-4AEF-8900-754A8BE2F0F4}" type="presOf" srcId="{4BF097C9-52EB-4877-B264-64E0A2668C9D}" destId="{5E6BD2CC-8777-4578-9DB6-26FDDA8B6CA5}" srcOrd="0" destOrd="0" presId="urn:microsoft.com/office/officeart/2005/8/layout/pList2"/>
    <dgm:cxn modelId="{B6C669E0-9525-404C-812C-A2AF4901B64C}" type="presOf" srcId="{940B2878-1ABC-4916-B828-139C9A0FE210}" destId="{5CF3573E-7D00-475F-A21F-8D29C9C8083B}" srcOrd="0" destOrd="0" presId="urn:microsoft.com/office/officeart/2005/8/layout/pList2"/>
    <dgm:cxn modelId="{935D7FEB-2937-4393-8C3E-B010180DCB30}" srcId="{DFA70982-3424-40CF-8F56-F9B079FD9221}" destId="{4BF097C9-52EB-4877-B264-64E0A2668C9D}" srcOrd="2" destOrd="0" parTransId="{BE45DA34-35D5-4817-A336-EA5D96B4ABFB}" sibTransId="{4FFB07FD-454F-4E29-AEF8-A8387692E773}"/>
    <dgm:cxn modelId="{F3E364FB-4195-4ABD-AC27-BFD012DFCA44}" type="presOf" srcId="{DFA70982-3424-40CF-8F56-F9B079FD9221}" destId="{3CA3A234-B08C-452A-9BE4-6351EB293738}" srcOrd="0" destOrd="0" presId="urn:microsoft.com/office/officeart/2005/8/layout/pList2"/>
    <dgm:cxn modelId="{DF7B4210-8090-4E2A-9D60-B2B5D9FCA6EF}" type="presParOf" srcId="{3CA3A234-B08C-452A-9BE4-6351EB293738}" destId="{58BCD5C8-BBC4-4EA8-965F-25E6D69205F6}" srcOrd="0" destOrd="0" presId="urn:microsoft.com/office/officeart/2005/8/layout/pList2"/>
    <dgm:cxn modelId="{77BCCEE3-017D-49C4-B169-2F13C08B9C61}" type="presParOf" srcId="{3CA3A234-B08C-452A-9BE4-6351EB293738}" destId="{E214F0CE-1957-49E7-8CEF-A10717C7AEC2}" srcOrd="1" destOrd="0" presId="urn:microsoft.com/office/officeart/2005/8/layout/pList2"/>
    <dgm:cxn modelId="{3649BD13-BF48-487A-AD97-6043804BD783}" type="presParOf" srcId="{E214F0CE-1957-49E7-8CEF-A10717C7AEC2}" destId="{7F3AB36A-A1C3-4280-99FE-06023C1E264A}" srcOrd="0" destOrd="0" presId="urn:microsoft.com/office/officeart/2005/8/layout/pList2"/>
    <dgm:cxn modelId="{6DC4E794-F79C-47CC-9ECE-B12E51829E76}" type="presParOf" srcId="{7F3AB36A-A1C3-4280-99FE-06023C1E264A}" destId="{5CF3573E-7D00-475F-A21F-8D29C9C8083B}" srcOrd="0" destOrd="0" presId="urn:microsoft.com/office/officeart/2005/8/layout/pList2"/>
    <dgm:cxn modelId="{AB804DBE-F8BD-4323-8D4B-97F2C4215AF9}" type="presParOf" srcId="{7F3AB36A-A1C3-4280-99FE-06023C1E264A}" destId="{06541CA7-B0E5-452C-A066-03DC4E2991C6}" srcOrd="1" destOrd="0" presId="urn:microsoft.com/office/officeart/2005/8/layout/pList2"/>
    <dgm:cxn modelId="{A3F1A555-CE62-40EF-B059-56A6F45BA295}" type="presParOf" srcId="{7F3AB36A-A1C3-4280-99FE-06023C1E264A}" destId="{57905842-548E-4BF0-9193-E873573A5728}" srcOrd="2" destOrd="0" presId="urn:microsoft.com/office/officeart/2005/8/layout/pList2"/>
    <dgm:cxn modelId="{27575B25-F093-4170-9F14-37CC99B08265}" type="presParOf" srcId="{E214F0CE-1957-49E7-8CEF-A10717C7AEC2}" destId="{A0E2BA36-DE1E-412F-80BE-BB7B4D95C5DF}" srcOrd="1" destOrd="0" presId="urn:microsoft.com/office/officeart/2005/8/layout/pList2"/>
    <dgm:cxn modelId="{A170ADE2-A5C2-4767-88EC-361FBE737D32}" type="presParOf" srcId="{E214F0CE-1957-49E7-8CEF-A10717C7AEC2}" destId="{0738BA1E-759A-4B90-A47A-3D26CE49229F}" srcOrd="2" destOrd="0" presId="urn:microsoft.com/office/officeart/2005/8/layout/pList2"/>
    <dgm:cxn modelId="{B1DC6125-A66D-4EE9-957C-87A7E71F425D}" type="presParOf" srcId="{0738BA1E-759A-4B90-A47A-3D26CE49229F}" destId="{F9F8B197-6CF7-4299-BBE3-BCA755A9EAF3}" srcOrd="0" destOrd="0" presId="urn:microsoft.com/office/officeart/2005/8/layout/pList2"/>
    <dgm:cxn modelId="{BAD2D483-9BA1-4A83-B7E0-BEAC2B894E6E}" type="presParOf" srcId="{0738BA1E-759A-4B90-A47A-3D26CE49229F}" destId="{FDD66B29-1D31-478E-8C09-4838BCE190CB}" srcOrd="1" destOrd="0" presId="urn:microsoft.com/office/officeart/2005/8/layout/pList2"/>
    <dgm:cxn modelId="{738EDCAE-F53D-4EC1-B3EF-6C5864EBF33F}" type="presParOf" srcId="{0738BA1E-759A-4B90-A47A-3D26CE49229F}" destId="{A99D9E04-0C44-4375-A291-633704D5CAF6}" srcOrd="2" destOrd="0" presId="urn:microsoft.com/office/officeart/2005/8/layout/pList2"/>
    <dgm:cxn modelId="{E80A6C79-864B-44AE-B037-295F2CCC0B24}" type="presParOf" srcId="{E214F0CE-1957-49E7-8CEF-A10717C7AEC2}" destId="{18B3B2C1-F152-46EE-A35A-149A7F173DB4}" srcOrd="3" destOrd="0" presId="urn:microsoft.com/office/officeart/2005/8/layout/pList2"/>
    <dgm:cxn modelId="{DD423D45-2DE7-47A9-A999-FE847C5E2A4C}" type="presParOf" srcId="{E214F0CE-1957-49E7-8CEF-A10717C7AEC2}" destId="{27E2FF39-2268-4162-B795-63D4A0818506}" srcOrd="4" destOrd="0" presId="urn:microsoft.com/office/officeart/2005/8/layout/pList2"/>
    <dgm:cxn modelId="{95ED602C-0F00-453A-9B53-4EF93F3DC030}" type="presParOf" srcId="{27E2FF39-2268-4162-B795-63D4A0818506}" destId="{5E6BD2CC-8777-4578-9DB6-26FDDA8B6CA5}" srcOrd="0" destOrd="0" presId="urn:microsoft.com/office/officeart/2005/8/layout/pList2"/>
    <dgm:cxn modelId="{11DD5A13-F4DB-4E71-A45F-F51FD3A094B4}" type="presParOf" srcId="{27E2FF39-2268-4162-B795-63D4A0818506}" destId="{715F751C-E0F6-40B1-A0F0-B3204C83A05E}" srcOrd="1" destOrd="0" presId="urn:microsoft.com/office/officeart/2005/8/layout/pList2"/>
    <dgm:cxn modelId="{12601184-6F12-4F0F-BCF4-E5FDE0A63D12}" type="presParOf" srcId="{27E2FF39-2268-4162-B795-63D4A0818506}" destId="{B256CE46-39C0-474F-96CC-C666053ED9C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B8C8B-3C7E-4E77-A5F6-2372D8EE5F92}" type="doc">
      <dgm:prSet loTypeId="urn:microsoft.com/office/officeart/2005/8/layout/cycle8" loCatId="cycle" qsTypeId="urn:microsoft.com/office/officeart/2005/8/quickstyle/simple1" qsCatId="simple" csTypeId="urn:microsoft.com/office/officeart/2005/8/colors/accent1_2" csCatId="accent1" phldr="1"/>
      <dgm:spPr/>
    </dgm:pt>
    <dgm:pt modelId="{07F43D79-391A-4975-AA69-67338E412D52}">
      <dgm:prSet phldrT="[Text]"/>
      <dgm:spPr/>
      <dgm:t>
        <a:bodyPr/>
        <a:lstStyle/>
        <a:p>
          <a:r>
            <a:rPr lang="en-US" dirty="0"/>
            <a:t>Orthographical Knowledge</a:t>
          </a:r>
        </a:p>
        <a:p>
          <a:r>
            <a:rPr lang="en-US" dirty="0"/>
            <a:t>(phonics)</a:t>
          </a:r>
        </a:p>
      </dgm:t>
    </dgm:pt>
    <dgm:pt modelId="{0CEB4412-AFE1-4BB0-9D93-87D86C646714}" type="parTrans" cxnId="{DF2041B2-E429-46D5-9B45-F9D1C8D9915C}">
      <dgm:prSet/>
      <dgm:spPr/>
      <dgm:t>
        <a:bodyPr/>
        <a:lstStyle/>
        <a:p>
          <a:endParaRPr lang="en-US"/>
        </a:p>
      </dgm:t>
    </dgm:pt>
    <dgm:pt modelId="{FBFC086A-4339-407F-ADFC-8D3E711DB4A8}" type="sibTrans" cxnId="{DF2041B2-E429-46D5-9B45-F9D1C8D9915C}">
      <dgm:prSet/>
      <dgm:spPr/>
      <dgm:t>
        <a:bodyPr/>
        <a:lstStyle/>
        <a:p>
          <a:endParaRPr lang="en-US"/>
        </a:p>
      </dgm:t>
    </dgm:pt>
    <dgm:pt modelId="{E0924C37-6151-4CB6-925C-9FA665A9216B}">
      <dgm:prSet phldrT="[Text]"/>
      <dgm:spPr/>
      <dgm:t>
        <a:bodyPr/>
        <a:lstStyle/>
        <a:p>
          <a:r>
            <a:rPr lang="en-US" dirty="0"/>
            <a:t>Morphological Awareness</a:t>
          </a:r>
        </a:p>
      </dgm:t>
    </dgm:pt>
    <dgm:pt modelId="{50DC3CB7-65E1-4FE4-9DAA-FB464B20C0DC}" type="parTrans" cxnId="{C71211EF-E3CC-41F3-8AFC-400D7809B1D9}">
      <dgm:prSet/>
      <dgm:spPr/>
      <dgm:t>
        <a:bodyPr/>
        <a:lstStyle/>
        <a:p>
          <a:endParaRPr lang="en-US"/>
        </a:p>
      </dgm:t>
    </dgm:pt>
    <dgm:pt modelId="{FCAC311A-9810-46B1-BF41-18CCFA4B86CF}" type="sibTrans" cxnId="{C71211EF-E3CC-41F3-8AFC-400D7809B1D9}">
      <dgm:prSet/>
      <dgm:spPr/>
      <dgm:t>
        <a:bodyPr/>
        <a:lstStyle/>
        <a:p>
          <a:endParaRPr lang="en-US"/>
        </a:p>
      </dgm:t>
    </dgm:pt>
    <dgm:pt modelId="{1A6E0D5D-93F1-4D9F-99CD-ADC5C9BCAB95}">
      <dgm:prSet phldrT="[Text]"/>
      <dgm:spPr/>
      <dgm:t>
        <a:bodyPr/>
        <a:lstStyle/>
        <a:p>
          <a:r>
            <a:rPr lang="en-US" dirty="0"/>
            <a:t>Phonological Awareness</a:t>
          </a:r>
        </a:p>
        <a:p>
          <a:r>
            <a:rPr lang="en-US" dirty="0"/>
            <a:t>(phonemic)</a:t>
          </a:r>
        </a:p>
      </dgm:t>
    </dgm:pt>
    <dgm:pt modelId="{3135C665-49FE-4513-B92B-14F3A0147100}" type="parTrans" cxnId="{E7DB146C-7BFE-4B4A-9E45-1078F85E4A3F}">
      <dgm:prSet/>
      <dgm:spPr/>
      <dgm:t>
        <a:bodyPr/>
        <a:lstStyle/>
        <a:p>
          <a:endParaRPr lang="en-US"/>
        </a:p>
      </dgm:t>
    </dgm:pt>
    <dgm:pt modelId="{642BB505-7B4B-40BB-8DF7-EB5CAA09A659}" type="sibTrans" cxnId="{E7DB146C-7BFE-4B4A-9E45-1078F85E4A3F}">
      <dgm:prSet/>
      <dgm:spPr/>
      <dgm:t>
        <a:bodyPr/>
        <a:lstStyle/>
        <a:p>
          <a:endParaRPr lang="en-US"/>
        </a:p>
      </dgm:t>
    </dgm:pt>
    <dgm:pt modelId="{1B9AFCF4-9327-4704-90E8-658D80FC0263}" type="pres">
      <dgm:prSet presAssocID="{EABB8C8B-3C7E-4E77-A5F6-2372D8EE5F92}" presName="compositeShape" presStyleCnt="0">
        <dgm:presLayoutVars>
          <dgm:chMax val="7"/>
          <dgm:dir/>
          <dgm:resizeHandles val="exact"/>
        </dgm:presLayoutVars>
      </dgm:prSet>
      <dgm:spPr/>
    </dgm:pt>
    <dgm:pt modelId="{F0EA0EC0-3A00-436B-B1F1-F3BCC64D0D7B}" type="pres">
      <dgm:prSet presAssocID="{EABB8C8B-3C7E-4E77-A5F6-2372D8EE5F92}" presName="wedge1" presStyleLbl="node1" presStyleIdx="0" presStyleCnt="3"/>
      <dgm:spPr/>
    </dgm:pt>
    <dgm:pt modelId="{61A87170-E4CF-4FE1-BB1A-4DE368DDEDB3}" type="pres">
      <dgm:prSet presAssocID="{EABB8C8B-3C7E-4E77-A5F6-2372D8EE5F92}" presName="dummy1a" presStyleCnt="0"/>
      <dgm:spPr/>
    </dgm:pt>
    <dgm:pt modelId="{BAFF91EC-AB6B-4121-8ED4-791E0C955BC8}" type="pres">
      <dgm:prSet presAssocID="{EABB8C8B-3C7E-4E77-A5F6-2372D8EE5F92}" presName="dummy1b" presStyleCnt="0"/>
      <dgm:spPr/>
    </dgm:pt>
    <dgm:pt modelId="{74E20D29-019E-460F-BAC0-B44FBFD0DFF1}" type="pres">
      <dgm:prSet presAssocID="{EABB8C8B-3C7E-4E77-A5F6-2372D8EE5F92}" presName="wedge1Tx" presStyleLbl="node1" presStyleIdx="0" presStyleCnt="3">
        <dgm:presLayoutVars>
          <dgm:chMax val="0"/>
          <dgm:chPref val="0"/>
          <dgm:bulletEnabled val="1"/>
        </dgm:presLayoutVars>
      </dgm:prSet>
      <dgm:spPr/>
    </dgm:pt>
    <dgm:pt modelId="{3D82551E-78A3-485D-A4B0-5C4606886AE1}" type="pres">
      <dgm:prSet presAssocID="{EABB8C8B-3C7E-4E77-A5F6-2372D8EE5F92}" presName="wedge2" presStyleLbl="node1" presStyleIdx="1" presStyleCnt="3"/>
      <dgm:spPr/>
    </dgm:pt>
    <dgm:pt modelId="{62101E31-B112-4AF7-B2BF-2BD9E82929AB}" type="pres">
      <dgm:prSet presAssocID="{EABB8C8B-3C7E-4E77-A5F6-2372D8EE5F92}" presName="dummy2a" presStyleCnt="0"/>
      <dgm:spPr/>
    </dgm:pt>
    <dgm:pt modelId="{93D359D3-9CD3-4678-AE28-622E417C2720}" type="pres">
      <dgm:prSet presAssocID="{EABB8C8B-3C7E-4E77-A5F6-2372D8EE5F92}" presName="dummy2b" presStyleCnt="0"/>
      <dgm:spPr/>
    </dgm:pt>
    <dgm:pt modelId="{7752F681-EB06-4074-B275-8F8C95F9430A}" type="pres">
      <dgm:prSet presAssocID="{EABB8C8B-3C7E-4E77-A5F6-2372D8EE5F92}" presName="wedge2Tx" presStyleLbl="node1" presStyleIdx="1" presStyleCnt="3">
        <dgm:presLayoutVars>
          <dgm:chMax val="0"/>
          <dgm:chPref val="0"/>
          <dgm:bulletEnabled val="1"/>
        </dgm:presLayoutVars>
      </dgm:prSet>
      <dgm:spPr/>
    </dgm:pt>
    <dgm:pt modelId="{12797BD8-00DD-46C9-8C64-9DD55F9ACDB0}" type="pres">
      <dgm:prSet presAssocID="{EABB8C8B-3C7E-4E77-A5F6-2372D8EE5F92}" presName="wedge3" presStyleLbl="node1" presStyleIdx="2" presStyleCnt="3"/>
      <dgm:spPr/>
    </dgm:pt>
    <dgm:pt modelId="{19D1D494-AC75-435E-8336-D6C5809BB6BB}" type="pres">
      <dgm:prSet presAssocID="{EABB8C8B-3C7E-4E77-A5F6-2372D8EE5F92}" presName="dummy3a" presStyleCnt="0"/>
      <dgm:spPr/>
    </dgm:pt>
    <dgm:pt modelId="{66A0C4D3-8FFE-40C5-A310-3AC7D5023435}" type="pres">
      <dgm:prSet presAssocID="{EABB8C8B-3C7E-4E77-A5F6-2372D8EE5F92}" presName="dummy3b" presStyleCnt="0"/>
      <dgm:spPr/>
    </dgm:pt>
    <dgm:pt modelId="{4A334AB5-BD93-4070-98D7-C163014116F2}" type="pres">
      <dgm:prSet presAssocID="{EABB8C8B-3C7E-4E77-A5F6-2372D8EE5F92}" presName="wedge3Tx" presStyleLbl="node1" presStyleIdx="2" presStyleCnt="3">
        <dgm:presLayoutVars>
          <dgm:chMax val="0"/>
          <dgm:chPref val="0"/>
          <dgm:bulletEnabled val="1"/>
        </dgm:presLayoutVars>
      </dgm:prSet>
      <dgm:spPr/>
    </dgm:pt>
    <dgm:pt modelId="{878432F1-A064-468C-98EC-7000362B4A51}" type="pres">
      <dgm:prSet presAssocID="{FBFC086A-4339-407F-ADFC-8D3E711DB4A8}" presName="arrowWedge1" presStyleLbl="fgSibTrans2D1" presStyleIdx="0" presStyleCnt="3"/>
      <dgm:spPr/>
    </dgm:pt>
    <dgm:pt modelId="{1F212078-2302-416A-BA80-FF8093DF55CF}" type="pres">
      <dgm:prSet presAssocID="{FCAC311A-9810-46B1-BF41-18CCFA4B86CF}" presName="arrowWedge2" presStyleLbl="fgSibTrans2D1" presStyleIdx="1" presStyleCnt="3"/>
      <dgm:spPr/>
    </dgm:pt>
    <dgm:pt modelId="{A45F99D8-1947-4092-AA1C-16049147FB09}" type="pres">
      <dgm:prSet presAssocID="{642BB505-7B4B-40BB-8DF7-EB5CAA09A659}" presName="arrowWedge3" presStyleLbl="fgSibTrans2D1" presStyleIdx="2" presStyleCnt="3"/>
      <dgm:spPr/>
    </dgm:pt>
  </dgm:ptLst>
  <dgm:cxnLst>
    <dgm:cxn modelId="{939F4F28-FEC3-445F-B22E-49B1F8F49E6D}" type="presOf" srcId="{E0924C37-6151-4CB6-925C-9FA665A9216B}" destId="{7752F681-EB06-4074-B275-8F8C95F9430A}" srcOrd="1" destOrd="0" presId="urn:microsoft.com/office/officeart/2005/8/layout/cycle8"/>
    <dgm:cxn modelId="{C0CBEF40-0B78-4E4D-93C3-BF3D6668F8AA}" type="presOf" srcId="{1A6E0D5D-93F1-4D9F-99CD-ADC5C9BCAB95}" destId="{4A334AB5-BD93-4070-98D7-C163014116F2}" srcOrd="1" destOrd="0" presId="urn:microsoft.com/office/officeart/2005/8/layout/cycle8"/>
    <dgm:cxn modelId="{E7DB146C-7BFE-4B4A-9E45-1078F85E4A3F}" srcId="{EABB8C8B-3C7E-4E77-A5F6-2372D8EE5F92}" destId="{1A6E0D5D-93F1-4D9F-99CD-ADC5C9BCAB95}" srcOrd="2" destOrd="0" parTransId="{3135C665-49FE-4513-B92B-14F3A0147100}" sibTransId="{642BB505-7B4B-40BB-8DF7-EB5CAA09A659}"/>
    <dgm:cxn modelId="{A401F26E-E6FA-4CCB-9840-3F82BEC31795}" type="presOf" srcId="{07F43D79-391A-4975-AA69-67338E412D52}" destId="{F0EA0EC0-3A00-436B-B1F1-F3BCC64D0D7B}" srcOrd="0" destOrd="0" presId="urn:microsoft.com/office/officeart/2005/8/layout/cycle8"/>
    <dgm:cxn modelId="{3B0D7E7B-F2FF-4BB4-8F8E-E741C5484F36}" type="presOf" srcId="{1A6E0D5D-93F1-4D9F-99CD-ADC5C9BCAB95}" destId="{12797BD8-00DD-46C9-8C64-9DD55F9ACDB0}" srcOrd="0" destOrd="0" presId="urn:microsoft.com/office/officeart/2005/8/layout/cycle8"/>
    <dgm:cxn modelId="{1C9F66A3-A70C-4E18-AD55-A7E7D17A323B}" type="presOf" srcId="{E0924C37-6151-4CB6-925C-9FA665A9216B}" destId="{3D82551E-78A3-485D-A4B0-5C4606886AE1}" srcOrd="0" destOrd="0" presId="urn:microsoft.com/office/officeart/2005/8/layout/cycle8"/>
    <dgm:cxn modelId="{DF2041B2-E429-46D5-9B45-F9D1C8D9915C}" srcId="{EABB8C8B-3C7E-4E77-A5F6-2372D8EE5F92}" destId="{07F43D79-391A-4975-AA69-67338E412D52}" srcOrd="0" destOrd="0" parTransId="{0CEB4412-AFE1-4BB0-9D93-87D86C646714}" sibTransId="{FBFC086A-4339-407F-ADFC-8D3E711DB4A8}"/>
    <dgm:cxn modelId="{D73F65C0-5FEE-4E28-B068-07C8B4766D6A}" type="presOf" srcId="{EABB8C8B-3C7E-4E77-A5F6-2372D8EE5F92}" destId="{1B9AFCF4-9327-4704-90E8-658D80FC0263}" srcOrd="0" destOrd="0" presId="urn:microsoft.com/office/officeart/2005/8/layout/cycle8"/>
    <dgm:cxn modelId="{E4AE5FE5-3CC3-4FCF-A824-2A1D0B8F9233}" type="presOf" srcId="{07F43D79-391A-4975-AA69-67338E412D52}" destId="{74E20D29-019E-460F-BAC0-B44FBFD0DFF1}" srcOrd="1" destOrd="0" presId="urn:microsoft.com/office/officeart/2005/8/layout/cycle8"/>
    <dgm:cxn modelId="{C71211EF-E3CC-41F3-8AFC-400D7809B1D9}" srcId="{EABB8C8B-3C7E-4E77-A5F6-2372D8EE5F92}" destId="{E0924C37-6151-4CB6-925C-9FA665A9216B}" srcOrd="1" destOrd="0" parTransId="{50DC3CB7-65E1-4FE4-9DAA-FB464B20C0DC}" sibTransId="{FCAC311A-9810-46B1-BF41-18CCFA4B86CF}"/>
    <dgm:cxn modelId="{60CFF24B-08E2-4CCF-BB09-8028F7818329}" type="presParOf" srcId="{1B9AFCF4-9327-4704-90E8-658D80FC0263}" destId="{F0EA0EC0-3A00-436B-B1F1-F3BCC64D0D7B}" srcOrd="0" destOrd="0" presId="urn:microsoft.com/office/officeart/2005/8/layout/cycle8"/>
    <dgm:cxn modelId="{66FAD1C2-0450-4D37-80EE-E5EDA47E37D1}" type="presParOf" srcId="{1B9AFCF4-9327-4704-90E8-658D80FC0263}" destId="{61A87170-E4CF-4FE1-BB1A-4DE368DDEDB3}" srcOrd="1" destOrd="0" presId="urn:microsoft.com/office/officeart/2005/8/layout/cycle8"/>
    <dgm:cxn modelId="{6B04B64C-43F5-41E1-8973-83DB6EB4756D}" type="presParOf" srcId="{1B9AFCF4-9327-4704-90E8-658D80FC0263}" destId="{BAFF91EC-AB6B-4121-8ED4-791E0C955BC8}" srcOrd="2" destOrd="0" presId="urn:microsoft.com/office/officeart/2005/8/layout/cycle8"/>
    <dgm:cxn modelId="{9FAD62A3-16AA-42C5-A100-836090A21683}" type="presParOf" srcId="{1B9AFCF4-9327-4704-90E8-658D80FC0263}" destId="{74E20D29-019E-460F-BAC0-B44FBFD0DFF1}" srcOrd="3" destOrd="0" presId="urn:microsoft.com/office/officeart/2005/8/layout/cycle8"/>
    <dgm:cxn modelId="{2650B6C5-BC22-4F6F-A2E5-FABA997A4D92}" type="presParOf" srcId="{1B9AFCF4-9327-4704-90E8-658D80FC0263}" destId="{3D82551E-78A3-485D-A4B0-5C4606886AE1}" srcOrd="4" destOrd="0" presId="urn:microsoft.com/office/officeart/2005/8/layout/cycle8"/>
    <dgm:cxn modelId="{026CE405-F799-4EA6-BA44-2515C689A517}" type="presParOf" srcId="{1B9AFCF4-9327-4704-90E8-658D80FC0263}" destId="{62101E31-B112-4AF7-B2BF-2BD9E82929AB}" srcOrd="5" destOrd="0" presId="urn:microsoft.com/office/officeart/2005/8/layout/cycle8"/>
    <dgm:cxn modelId="{7A18F8A4-6B7F-4674-9E52-FA3274FD2464}" type="presParOf" srcId="{1B9AFCF4-9327-4704-90E8-658D80FC0263}" destId="{93D359D3-9CD3-4678-AE28-622E417C2720}" srcOrd="6" destOrd="0" presId="urn:microsoft.com/office/officeart/2005/8/layout/cycle8"/>
    <dgm:cxn modelId="{491752E3-CC9E-40F9-84B5-A93B9B0D8D39}" type="presParOf" srcId="{1B9AFCF4-9327-4704-90E8-658D80FC0263}" destId="{7752F681-EB06-4074-B275-8F8C95F9430A}" srcOrd="7" destOrd="0" presId="urn:microsoft.com/office/officeart/2005/8/layout/cycle8"/>
    <dgm:cxn modelId="{31F67548-82A4-4461-A5F7-B6D87D6640AD}" type="presParOf" srcId="{1B9AFCF4-9327-4704-90E8-658D80FC0263}" destId="{12797BD8-00DD-46C9-8C64-9DD55F9ACDB0}" srcOrd="8" destOrd="0" presId="urn:microsoft.com/office/officeart/2005/8/layout/cycle8"/>
    <dgm:cxn modelId="{AA17E0BE-79DE-4C68-A346-C1C2CEC2DC72}" type="presParOf" srcId="{1B9AFCF4-9327-4704-90E8-658D80FC0263}" destId="{19D1D494-AC75-435E-8336-D6C5809BB6BB}" srcOrd="9" destOrd="0" presId="urn:microsoft.com/office/officeart/2005/8/layout/cycle8"/>
    <dgm:cxn modelId="{BD0FFC84-4352-4047-8B97-5D4BFD24C2C0}" type="presParOf" srcId="{1B9AFCF4-9327-4704-90E8-658D80FC0263}" destId="{66A0C4D3-8FFE-40C5-A310-3AC7D5023435}" srcOrd="10" destOrd="0" presId="urn:microsoft.com/office/officeart/2005/8/layout/cycle8"/>
    <dgm:cxn modelId="{9FA5EF8C-6BFE-4AFC-B554-7D6C85C08F0B}" type="presParOf" srcId="{1B9AFCF4-9327-4704-90E8-658D80FC0263}" destId="{4A334AB5-BD93-4070-98D7-C163014116F2}" srcOrd="11" destOrd="0" presId="urn:microsoft.com/office/officeart/2005/8/layout/cycle8"/>
    <dgm:cxn modelId="{6E9D5A3F-F17F-45E9-91B2-E03A2DCDC9FD}" type="presParOf" srcId="{1B9AFCF4-9327-4704-90E8-658D80FC0263}" destId="{878432F1-A064-468C-98EC-7000362B4A51}" srcOrd="12" destOrd="0" presId="urn:microsoft.com/office/officeart/2005/8/layout/cycle8"/>
    <dgm:cxn modelId="{042320E9-7D23-42D0-9F53-969A2458D758}" type="presParOf" srcId="{1B9AFCF4-9327-4704-90E8-658D80FC0263}" destId="{1F212078-2302-416A-BA80-FF8093DF55CF}" srcOrd="13" destOrd="0" presId="urn:microsoft.com/office/officeart/2005/8/layout/cycle8"/>
    <dgm:cxn modelId="{8D712E4A-E97C-40D0-9A08-C3B325F24B8D}" type="presParOf" srcId="{1B9AFCF4-9327-4704-90E8-658D80FC0263}" destId="{A45F99D8-1947-4092-AA1C-16049147FB09}"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B7387-A0C3-4936-90B3-CB4486184E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A3CDAA6-DA87-4535-829F-8986648C7D6E}">
      <dgm:prSet phldrT="[Text]" custT="1"/>
      <dgm:spPr>
        <a:solidFill>
          <a:schemeClr val="accent1">
            <a:lumMod val="60000"/>
            <a:lumOff val="40000"/>
          </a:schemeClr>
        </a:solidFill>
      </dgm:spPr>
      <dgm:t>
        <a:bodyPr/>
        <a:lstStyle/>
        <a:p>
          <a:r>
            <a:rPr lang="en-US" sz="2600" dirty="0">
              <a:solidFill>
                <a:schemeClr val="tx1"/>
              </a:solidFill>
            </a:rPr>
            <a:t>Dictionary</a:t>
          </a:r>
        </a:p>
      </dgm:t>
    </dgm:pt>
    <dgm:pt modelId="{E9AF0DDA-7518-433D-B943-E9A7F050D98D}" type="parTrans" cxnId="{F7FFCF1B-C774-49C4-9B97-3C49ACBFCC3C}">
      <dgm:prSet/>
      <dgm:spPr/>
      <dgm:t>
        <a:bodyPr/>
        <a:lstStyle/>
        <a:p>
          <a:endParaRPr lang="en-US"/>
        </a:p>
      </dgm:t>
    </dgm:pt>
    <dgm:pt modelId="{B64BF6E3-1668-4A42-9DAE-8A08B31D72D3}" type="sibTrans" cxnId="{F7FFCF1B-C774-49C4-9B97-3C49ACBFCC3C}">
      <dgm:prSet/>
      <dgm:spPr/>
      <dgm:t>
        <a:bodyPr/>
        <a:lstStyle/>
        <a:p>
          <a:endParaRPr lang="en-US"/>
        </a:p>
      </dgm:t>
    </dgm:pt>
    <dgm:pt modelId="{D0A2D761-4FED-46F0-B8E6-C99701A3CF76}">
      <dgm:prSet phldrT="[Text]" custT="1"/>
      <dgm:spPr>
        <a:solidFill>
          <a:schemeClr val="accent1">
            <a:lumMod val="60000"/>
            <a:lumOff val="40000"/>
          </a:schemeClr>
        </a:solidFill>
      </dgm:spPr>
      <dgm:t>
        <a:bodyPr/>
        <a:lstStyle/>
        <a:p>
          <a:r>
            <a:rPr lang="en-US" sz="2600" dirty="0">
              <a:solidFill>
                <a:schemeClr val="tx1"/>
              </a:solidFill>
            </a:rPr>
            <a:t>Glossary</a:t>
          </a:r>
        </a:p>
      </dgm:t>
    </dgm:pt>
    <dgm:pt modelId="{A421EB16-C9A7-4642-A9E5-4D5D31EEE265}" type="parTrans" cxnId="{C16B136D-17F1-4676-8B95-668B78F71370}">
      <dgm:prSet/>
      <dgm:spPr/>
      <dgm:t>
        <a:bodyPr/>
        <a:lstStyle/>
        <a:p>
          <a:endParaRPr lang="en-US"/>
        </a:p>
      </dgm:t>
    </dgm:pt>
    <dgm:pt modelId="{A8F0C061-5E5A-4358-AAA0-A76BAD17B638}" type="sibTrans" cxnId="{C16B136D-17F1-4676-8B95-668B78F71370}">
      <dgm:prSet/>
      <dgm:spPr/>
      <dgm:t>
        <a:bodyPr/>
        <a:lstStyle/>
        <a:p>
          <a:endParaRPr lang="en-US"/>
        </a:p>
      </dgm:t>
    </dgm:pt>
    <dgm:pt modelId="{B84EFDF5-9650-48BB-B93A-E1475B2C0B81}">
      <dgm:prSet phldrT="[Text]" custT="1"/>
      <dgm:spPr>
        <a:solidFill>
          <a:schemeClr val="accent1">
            <a:lumMod val="60000"/>
            <a:lumOff val="40000"/>
          </a:schemeClr>
        </a:solidFill>
      </dgm:spPr>
      <dgm:t>
        <a:bodyPr/>
        <a:lstStyle/>
        <a:p>
          <a:r>
            <a:rPr lang="en-US" sz="2600" dirty="0">
              <a:solidFill>
                <a:schemeClr val="tx1"/>
              </a:solidFill>
            </a:rPr>
            <a:t>Atlas</a:t>
          </a:r>
        </a:p>
      </dgm:t>
    </dgm:pt>
    <dgm:pt modelId="{48835580-C438-4485-985E-A76FA14A9BA2}" type="parTrans" cxnId="{E0E32EF7-F865-474A-A922-2108477CDB33}">
      <dgm:prSet/>
      <dgm:spPr/>
      <dgm:t>
        <a:bodyPr/>
        <a:lstStyle/>
        <a:p>
          <a:endParaRPr lang="en-US"/>
        </a:p>
      </dgm:t>
    </dgm:pt>
    <dgm:pt modelId="{AEA6EE9D-5174-44BE-A00B-D30ABD069437}" type="sibTrans" cxnId="{E0E32EF7-F865-474A-A922-2108477CDB33}">
      <dgm:prSet/>
      <dgm:spPr/>
      <dgm:t>
        <a:bodyPr/>
        <a:lstStyle/>
        <a:p>
          <a:endParaRPr lang="en-US"/>
        </a:p>
      </dgm:t>
    </dgm:pt>
    <dgm:pt modelId="{39BD9B8D-38F9-419E-A6DF-9F22BAE9F004}">
      <dgm:prSet custT="1"/>
      <dgm:spPr>
        <a:solidFill>
          <a:schemeClr val="accent1">
            <a:lumMod val="60000"/>
            <a:lumOff val="40000"/>
          </a:schemeClr>
        </a:solidFill>
      </dgm:spPr>
      <dgm:t>
        <a:bodyPr/>
        <a:lstStyle/>
        <a:p>
          <a:r>
            <a:rPr lang="en-US" sz="2600" dirty="0">
              <a:solidFill>
                <a:schemeClr val="tx1"/>
              </a:solidFill>
            </a:rPr>
            <a:t>Internet</a:t>
          </a:r>
        </a:p>
      </dgm:t>
    </dgm:pt>
    <dgm:pt modelId="{B54722E2-62AF-44D1-8DDA-E58CA0DDAE2E}" type="parTrans" cxnId="{6893BD27-CBC9-4AB0-8010-899A1E585578}">
      <dgm:prSet/>
      <dgm:spPr/>
      <dgm:t>
        <a:bodyPr/>
        <a:lstStyle/>
        <a:p>
          <a:endParaRPr lang="en-US"/>
        </a:p>
      </dgm:t>
    </dgm:pt>
    <dgm:pt modelId="{DF7BC46D-1584-4E3B-9BFC-62A425948813}" type="sibTrans" cxnId="{6893BD27-CBC9-4AB0-8010-899A1E585578}">
      <dgm:prSet/>
      <dgm:spPr/>
      <dgm:t>
        <a:bodyPr/>
        <a:lstStyle/>
        <a:p>
          <a:endParaRPr lang="en-US"/>
        </a:p>
      </dgm:t>
    </dgm:pt>
    <dgm:pt modelId="{7E272E32-9547-47F3-89AC-EAED7B382D75}" type="pres">
      <dgm:prSet presAssocID="{C8BB7387-A0C3-4936-90B3-CB4486184E18}" presName="Name0" presStyleCnt="0">
        <dgm:presLayoutVars>
          <dgm:chMax val="7"/>
          <dgm:chPref val="7"/>
          <dgm:dir/>
        </dgm:presLayoutVars>
      </dgm:prSet>
      <dgm:spPr/>
    </dgm:pt>
    <dgm:pt modelId="{FDF20841-2866-47C1-B8B0-0F328BE88BF3}" type="pres">
      <dgm:prSet presAssocID="{C8BB7387-A0C3-4936-90B3-CB4486184E18}" presName="Name1" presStyleCnt="0"/>
      <dgm:spPr/>
    </dgm:pt>
    <dgm:pt modelId="{E3FBD169-4FFC-4224-B70B-86F5616689C0}" type="pres">
      <dgm:prSet presAssocID="{C8BB7387-A0C3-4936-90B3-CB4486184E18}" presName="cycle" presStyleCnt="0"/>
      <dgm:spPr/>
    </dgm:pt>
    <dgm:pt modelId="{A3FCCFE4-831F-4241-BC3D-B8D54711A39C}" type="pres">
      <dgm:prSet presAssocID="{C8BB7387-A0C3-4936-90B3-CB4486184E18}" presName="srcNode" presStyleLbl="node1" presStyleIdx="0" presStyleCnt="4"/>
      <dgm:spPr/>
    </dgm:pt>
    <dgm:pt modelId="{E4CC983C-B101-4093-B2F2-C764E797EAA5}" type="pres">
      <dgm:prSet presAssocID="{C8BB7387-A0C3-4936-90B3-CB4486184E18}" presName="conn" presStyleLbl="parChTrans1D2" presStyleIdx="0" presStyleCnt="1"/>
      <dgm:spPr/>
    </dgm:pt>
    <dgm:pt modelId="{02D8B51F-135C-4D0A-92BC-4D25744F3F5C}" type="pres">
      <dgm:prSet presAssocID="{C8BB7387-A0C3-4936-90B3-CB4486184E18}" presName="extraNode" presStyleLbl="node1" presStyleIdx="0" presStyleCnt="4"/>
      <dgm:spPr/>
    </dgm:pt>
    <dgm:pt modelId="{9F2D680C-EA16-4F7A-B86E-13AD4E6F1F96}" type="pres">
      <dgm:prSet presAssocID="{C8BB7387-A0C3-4936-90B3-CB4486184E18}" presName="dstNode" presStyleLbl="node1" presStyleIdx="0" presStyleCnt="4"/>
      <dgm:spPr/>
    </dgm:pt>
    <dgm:pt modelId="{B27BB1B6-F2EA-48A9-AB01-E63CC423397F}" type="pres">
      <dgm:prSet presAssocID="{DA3CDAA6-DA87-4535-829F-8986648C7D6E}" presName="text_1" presStyleLbl="node1" presStyleIdx="0" presStyleCnt="4">
        <dgm:presLayoutVars>
          <dgm:bulletEnabled val="1"/>
        </dgm:presLayoutVars>
      </dgm:prSet>
      <dgm:spPr/>
    </dgm:pt>
    <dgm:pt modelId="{A64FB2E4-74A5-41D7-84AF-19ACD77594B8}" type="pres">
      <dgm:prSet presAssocID="{DA3CDAA6-DA87-4535-829F-8986648C7D6E}" presName="accent_1" presStyleCnt="0"/>
      <dgm:spPr/>
    </dgm:pt>
    <dgm:pt modelId="{802055D2-4E2C-48C3-B5A5-5F0E0064CDD5}" type="pres">
      <dgm:prSet presAssocID="{DA3CDAA6-DA87-4535-829F-8986648C7D6E}" presName="accentRepeatNode" presStyleLbl="solidFgAcc1" presStyleIdx="0" presStyleCnt="4"/>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4342F8D-EBAB-4E8F-B426-65EDBDF70F69}" type="pres">
      <dgm:prSet presAssocID="{D0A2D761-4FED-46F0-B8E6-C99701A3CF76}" presName="text_2" presStyleLbl="node1" presStyleIdx="1" presStyleCnt="4">
        <dgm:presLayoutVars>
          <dgm:bulletEnabled val="1"/>
        </dgm:presLayoutVars>
      </dgm:prSet>
      <dgm:spPr/>
    </dgm:pt>
    <dgm:pt modelId="{8D8BCC88-E0EC-4F12-8942-0710E6F23502}" type="pres">
      <dgm:prSet presAssocID="{D0A2D761-4FED-46F0-B8E6-C99701A3CF76}" presName="accent_2" presStyleCnt="0"/>
      <dgm:spPr/>
    </dgm:pt>
    <dgm:pt modelId="{E351A9B6-0F94-4053-93EF-C346C08647D5}" type="pres">
      <dgm:prSet presAssocID="{D0A2D761-4FED-46F0-B8E6-C99701A3CF76}" presName="accentRepeatNode" presStyleLbl="solidFgAcc1" presStyleIdx="1" presStyleCnt="4"/>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F9A14F8-C07D-4BC7-87B9-CF627378B491}" type="pres">
      <dgm:prSet presAssocID="{B84EFDF5-9650-48BB-B93A-E1475B2C0B81}" presName="text_3" presStyleLbl="node1" presStyleIdx="2" presStyleCnt="4">
        <dgm:presLayoutVars>
          <dgm:bulletEnabled val="1"/>
        </dgm:presLayoutVars>
      </dgm:prSet>
      <dgm:spPr/>
    </dgm:pt>
    <dgm:pt modelId="{3D53CC79-DA1B-49D5-BA36-862D1C75A7F1}" type="pres">
      <dgm:prSet presAssocID="{B84EFDF5-9650-48BB-B93A-E1475B2C0B81}" presName="accent_3" presStyleCnt="0"/>
      <dgm:spPr/>
    </dgm:pt>
    <dgm:pt modelId="{3F7995E4-0C2B-4312-9E02-C73F85BD23C1}" type="pres">
      <dgm:prSet presAssocID="{B84EFDF5-9650-48BB-B93A-E1475B2C0B81}" presName="accentRepeatNode" presStyleLbl="solidFgAcc1" presStyleIdx="2" presStyleCnt="4"/>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85D00D2-2FD4-4D5D-98C7-21EBD63F7CA2}" type="pres">
      <dgm:prSet presAssocID="{39BD9B8D-38F9-419E-A6DF-9F22BAE9F004}" presName="text_4" presStyleLbl="node1" presStyleIdx="3" presStyleCnt="4">
        <dgm:presLayoutVars>
          <dgm:bulletEnabled val="1"/>
        </dgm:presLayoutVars>
      </dgm:prSet>
      <dgm:spPr/>
    </dgm:pt>
    <dgm:pt modelId="{FE934262-EA18-4A74-9763-5414403A4911}" type="pres">
      <dgm:prSet presAssocID="{39BD9B8D-38F9-419E-A6DF-9F22BAE9F004}" presName="accent_4" presStyleCnt="0"/>
      <dgm:spPr/>
    </dgm:pt>
    <dgm:pt modelId="{B51EEE4F-8DF1-4132-9287-FB7A49335F17}" type="pres">
      <dgm:prSet presAssocID="{39BD9B8D-38F9-419E-A6DF-9F22BAE9F004}" presName="accentRepeatNode" presStyleLbl="solidFgAcc1" presStyleIdx="3" presStyleCnt="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A990F312-C8F5-4CB8-A5C3-0A8033C68361}" type="presOf" srcId="{39BD9B8D-38F9-419E-A6DF-9F22BAE9F004}" destId="{985D00D2-2FD4-4D5D-98C7-21EBD63F7CA2}" srcOrd="0" destOrd="0" presId="urn:microsoft.com/office/officeart/2008/layout/VerticalCurvedList"/>
    <dgm:cxn modelId="{F7FFCF1B-C774-49C4-9B97-3C49ACBFCC3C}" srcId="{C8BB7387-A0C3-4936-90B3-CB4486184E18}" destId="{DA3CDAA6-DA87-4535-829F-8986648C7D6E}" srcOrd="0" destOrd="0" parTransId="{E9AF0DDA-7518-433D-B943-E9A7F050D98D}" sibTransId="{B64BF6E3-1668-4A42-9DAE-8A08B31D72D3}"/>
    <dgm:cxn modelId="{6893BD27-CBC9-4AB0-8010-899A1E585578}" srcId="{C8BB7387-A0C3-4936-90B3-CB4486184E18}" destId="{39BD9B8D-38F9-419E-A6DF-9F22BAE9F004}" srcOrd="3" destOrd="0" parTransId="{B54722E2-62AF-44D1-8DDA-E58CA0DDAE2E}" sibTransId="{DF7BC46D-1584-4E3B-9BFC-62A425948813}"/>
    <dgm:cxn modelId="{44AB5963-4F71-4CAB-8CAC-E17D06F1CA41}" type="presOf" srcId="{D0A2D761-4FED-46F0-B8E6-C99701A3CF76}" destId="{24342F8D-EBAB-4E8F-B426-65EDBDF70F69}" srcOrd="0" destOrd="0" presId="urn:microsoft.com/office/officeart/2008/layout/VerticalCurvedList"/>
    <dgm:cxn modelId="{F4EFA963-0A0C-423C-A68A-5F6827AC2796}" type="presOf" srcId="{DA3CDAA6-DA87-4535-829F-8986648C7D6E}" destId="{B27BB1B6-F2EA-48A9-AB01-E63CC423397F}" srcOrd="0" destOrd="0" presId="urn:microsoft.com/office/officeart/2008/layout/VerticalCurvedList"/>
    <dgm:cxn modelId="{C16B136D-17F1-4676-8B95-668B78F71370}" srcId="{C8BB7387-A0C3-4936-90B3-CB4486184E18}" destId="{D0A2D761-4FED-46F0-B8E6-C99701A3CF76}" srcOrd="1" destOrd="0" parTransId="{A421EB16-C9A7-4642-A9E5-4D5D31EEE265}" sibTransId="{A8F0C061-5E5A-4358-AAA0-A76BAD17B638}"/>
    <dgm:cxn modelId="{C689B7BB-7822-4004-BECC-34AC75666040}" type="presOf" srcId="{B84EFDF5-9650-48BB-B93A-E1475B2C0B81}" destId="{6F9A14F8-C07D-4BC7-87B9-CF627378B491}" srcOrd="0" destOrd="0" presId="urn:microsoft.com/office/officeart/2008/layout/VerticalCurvedList"/>
    <dgm:cxn modelId="{868AE6EC-D758-4A43-A9F9-48062041E5D2}" type="presOf" srcId="{B64BF6E3-1668-4A42-9DAE-8A08B31D72D3}" destId="{E4CC983C-B101-4093-B2F2-C764E797EAA5}" srcOrd="0" destOrd="0" presId="urn:microsoft.com/office/officeart/2008/layout/VerticalCurvedList"/>
    <dgm:cxn modelId="{99D366EF-563D-44AE-A465-79F451C9701A}" type="presOf" srcId="{C8BB7387-A0C3-4936-90B3-CB4486184E18}" destId="{7E272E32-9547-47F3-89AC-EAED7B382D75}" srcOrd="0" destOrd="0" presId="urn:microsoft.com/office/officeart/2008/layout/VerticalCurvedList"/>
    <dgm:cxn modelId="{E0E32EF7-F865-474A-A922-2108477CDB33}" srcId="{C8BB7387-A0C3-4936-90B3-CB4486184E18}" destId="{B84EFDF5-9650-48BB-B93A-E1475B2C0B81}" srcOrd="2" destOrd="0" parTransId="{48835580-C438-4485-985E-A76FA14A9BA2}" sibTransId="{AEA6EE9D-5174-44BE-A00B-D30ABD069437}"/>
    <dgm:cxn modelId="{17C9164F-198F-4720-AB28-6A4325232945}" type="presParOf" srcId="{7E272E32-9547-47F3-89AC-EAED7B382D75}" destId="{FDF20841-2866-47C1-B8B0-0F328BE88BF3}" srcOrd="0" destOrd="0" presId="urn:microsoft.com/office/officeart/2008/layout/VerticalCurvedList"/>
    <dgm:cxn modelId="{F31D37ED-BB10-479E-B27D-7483634A291F}" type="presParOf" srcId="{FDF20841-2866-47C1-B8B0-0F328BE88BF3}" destId="{E3FBD169-4FFC-4224-B70B-86F5616689C0}" srcOrd="0" destOrd="0" presId="urn:microsoft.com/office/officeart/2008/layout/VerticalCurvedList"/>
    <dgm:cxn modelId="{A4931B6A-DEB0-45BA-8885-96D6165CC819}" type="presParOf" srcId="{E3FBD169-4FFC-4224-B70B-86F5616689C0}" destId="{A3FCCFE4-831F-4241-BC3D-B8D54711A39C}" srcOrd="0" destOrd="0" presId="urn:microsoft.com/office/officeart/2008/layout/VerticalCurvedList"/>
    <dgm:cxn modelId="{038849B0-056F-445D-86BC-B3A31CE75782}" type="presParOf" srcId="{E3FBD169-4FFC-4224-B70B-86F5616689C0}" destId="{E4CC983C-B101-4093-B2F2-C764E797EAA5}" srcOrd="1" destOrd="0" presId="urn:microsoft.com/office/officeart/2008/layout/VerticalCurvedList"/>
    <dgm:cxn modelId="{85515306-2D2E-46BB-B18F-8931B9B9F942}" type="presParOf" srcId="{E3FBD169-4FFC-4224-B70B-86F5616689C0}" destId="{02D8B51F-135C-4D0A-92BC-4D25744F3F5C}" srcOrd="2" destOrd="0" presId="urn:microsoft.com/office/officeart/2008/layout/VerticalCurvedList"/>
    <dgm:cxn modelId="{E91443EB-9E0F-46DC-80E3-71A6D2C9963D}" type="presParOf" srcId="{E3FBD169-4FFC-4224-B70B-86F5616689C0}" destId="{9F2D680C-EA16-4F7A-B86E-13AD4E6F1F96}" srcOrd="3" destOrd="0" presId="urn:microsoft.com/office/officeart/2008/layout/VerticalCurvedList"/>
    <dgm:cxn modelId="{55FD3960-2850-426E-8244-08DE03B900A6}" type="presParOf" srcId="{FDF20841-2866-47C1-B8B0-0F328BE88BF3}" destId="{B27BB1B6-F2EA-48A9-AB01-E63CC423397F}" srcOrd="1" destOrd="0" presId="urn:microsoft.com/office/officeart/2008/layout/VerticalCurvedList"/>
    <dgm:cxn modelId="{8DEF0C54-F17C-4406-90C9-2B8EAB8AE131}" type="presParOf" srcId="{FDF20841-2866-47C1-B8B0-0F328BE88BF3}" destId="{A64FB2E4-74A5-41D7-84AF-19ACD77594B8}" srcOrd="2" destOrd="0" presId="urn:microsoft.com/office/officeart/2008/layout/VerticalCurvedList"/>
    <dgm:cxn modelId="{2C098280-9886-4653-8780-F540E3D80320}" type="presParOf" srcId="{A64FB2E4-74A5-41D7-84AF-19ACD77594B8}" destId="{802055D2-4E2C-48C3-B5A5-5F0E0064CDD5}" srcOrd="0" destOrd="0" presId="urn:microsoft.com/office/officeart/2008/layout/VerticalCurvedList"/>
    <dgm:cxn modelId="{9CEABD35-A16B-4EB9-AE66-A49EEF91E8A1}" type="presParOf" srcId="{FDF20841-2866-47C1-B8B0-0F328BE88BF3}" destId="{24342F8D-EBAB-4E8F-B426-65EDBDF70F69}" srcOrd="3" destOrd="0" presId="urn:microsoft.com/office/officeart/2008/layout/VerticalCurvedList"/>
    <dgm:cxn modelId="{1BE536AA-237A-4101-B8E3-37E0926BD130}" type="presParOf" srcId="{FDF20841-2866-47C1-B8B0-0F328BE88BF3}" destId="{8D8BCC88-E0EC-4F12-8942-0710E6F23502}" srcOrd="4" destOrd="0" presId="urn:microsoft.com/office/officeart/2008/layout/VerticalCurvedList"/>
    <dgm:cxn modelId="{3D9C5829-62BF-4432-A225-E72EB6FBABFB}" type="presParOf" srcId="{8D8BCC88-E0EC-4F12-8942-0710E6F23502}" destId="{E351A9B6-0F94-4053-93EF-C346C08647D5}" srcOrd="0" destOrd="0" presId="urn:microsoft.com/office/officeart/2008/layout/VerticalCurvedList"/>
    <dgm:cxn modelId="{6EC74C23-60B3-4730-B8E9-30D1FCEFE519}" type="presParOf" srcId="{FDF20841-2866-47C1-B8B0-0F328BE88BF3}" destId="{6F9A14F8-C07D-4BC7-87B9-CF627378B491}" srcOrd="5" destOrd="0" presId="urn:microsoft.com/office/officeart/2008/layout/VerticalCurvedList"/>
    <dgm:cxn modelId="{F9ADE378-0F46-49D9-8F6E-310363FA7318}" type="presParOf" srcId="{FDF20841-2866-47C1-B8B0-0F328BE88BF3}" destId="{3D53CC79-DA1B-49D5-BA36-862D1C75A7F1}" srcOrd="6" destOrd="0" presId="urn:microsoft.com/office/officeart/2008/layout/VerticalCurvedList"/>
    <dgm:cxn modelId="{3933701F-1201-427F-88C2-1032239F7813}" type="presParOf" srcId="{3D53CC79-DA1B-49D5-BA36-862D1C75A7F1}" destId="{3F7995E4-0C2B-4312-9E02-C73F85BD23C1}" srcOrd="0" destOrd="0" presId="urn:microsoft.com/office/officeart/2008/layout/VerticalCurvedList"/>
    <dgm:cxn modelId="{FC731ED5-0475-4462-AD52-7A7358373417}" type="presParOf" srcId="{FDF20841-2866-47C1-B8B0-0F328BE88BF3}" destId="{985D00D2-2FD4-4D5D-98C7-21EBD63F7CA2}" srcOrd="7" destOrd="0" presId="urn:microsoft.com/office/officeart/2008/layout/VerticalCurvedList"/>
    <dgm:cxn modelId="{FB20F51E-EC94-4220-8813-94FA9D4F07CC}" type="presParOf" srcId="{FDF20841-2866-47C1-B8B0-0F328BE88BF3}" destId="{FE934262-EA18-4A74-9763-5414403A4911}" srcOrd="8" destOrd="0" presId="urn:microsoft.com/office/officeart/2008/layout/VerticalCurvedList"/>
    <dgm:cxn modelId="{17FC81BE-E6AC-4B88-A556-41364CE03DB8}" type="presParOf" srcId="{FE934262-EA18-4A74-9763-5414403A4911}" destId="{B51EEE4F-8DF1-4132-9287-FB7A49335F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43002-AF73-4A6C-8917-403E6F21564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FDC72FD-2028-4DD2-8534-B1C4B779A8C1}">
      <dgm:prSet phldrT="[Text]" custT="1"/>
      <dgm:spPr/>
      <dgm:t>
        <a:bodyPr/>
        <a:lstStyle/>
        <a:p>
          <a:r>
            <a:rPr lang="en-US" sz="2000" dirty="0"/>
            <a:t>COMPASS REFLECTION</a:t>
          </a:r>
        </a:p>
      </dgm:t>
    </dgm:pt>
    <dgm:pt modelId="{F0961F69-13CA-4B2B-8662-7F4FF982631F}" type="parTrans" cxnId="{1F59021C-91D6-403D-A755-487CB1CC4AA1}">
      <dgm:prSet/>
      <dgm:spPr/>
      <dgm:t>
        <a:bodyPr/>
        <a:lstStyle/>
        <a:p>
          <a:endParaRPr lang="en-US"/>
        </a:p>
      </dgm:t>
    </dgm:pt>
    <dgm:pt modelId="{C248B0DE-27D2-42F3-B726-EE82C6C511E7}" type="sibTrans" cxnId="{1F59021C-91D6-403D-A755-487CB1CC4AA1}">
      <dgm:prSet/>
      <dgm:spPr/>
      <dgm:t>
        <a:bodyPr/>
        <a:lstStyle/>
        <a:p>
          <a:endParaRPr lang="en-US"/>
        </a:p>
      </dgm:t>
    </dgm:pt>
    <dgm:pt modelId="{37B0701A-B66F-454C-B036-4D8B830F3E91}">
      <dgm:prSet phldrT="[Text]"/>
      <dgm:spPr/>
      <dgm:t>
        <a:bodyPr/>
        <a:lstStyle/>
        <a:p>
          <a:r>
            <a:rPr lang="en-US" dirty="0"/>
            <a:t>NORTH</a:t>
          </a:r>
        </a:p>
      </dgm:t>
    </dgm:pt>
    <dgm:pt modelId="{DF4484C2-C433-4FA6-A3AC-978C54E9422F}" type="parTrans" cxnId="{B49AA758-1D20-4450-B00E-2468FD0E1A39}">
      <dgm:prSet/>
      <dgm:spPr/>
      <dgm:t>
        <a:bodyPr/>
        <a:lstStyle/>
        <a:p>
          <a:endParaRPr lang="en-US"/>
        </a:p>
      </dgm:t>
    </dgm:pt>
    <dgm:pt modelId="{E905ED5E-B221-4553-897F-95E66A0A5A17}" type="sibTrans" cxnId="{B49AA758-1D20-4450-B00E-2468FD0E1A39}">
      <dgm:prSet/>
      <dgm:spPr/>
      <dgm:t>
        <a:bodyPr/>
        <a:lstStyle/>
        <a:p>
          <a:endParaRPr lang="en-US"/>
        </a:p>
      </dgm:t>
    </dgm:pt>
    <dgm:pt modelId="{DF06DB03-4B71-4533-BD82-FC4475199B6E}">
      <dgm:prSet phldrT="[Text]"/>
      <dgm:spPr/>
      <dgm:t>
        <a:bodyPr/>
        <a:lstStyle/>
        <a:p>
          <a:r>
            <a:rPr lang="en-US" dirty="0"/>
            <a:t>EAST</a:t>
          </a:r>
        </a:p>
      </dgm:t>
    </dgm:pt>
    <dgm:pt modelId="{B082060B-DE2E-41CC-8A30-8C920ED4072E}" type="parTrans" cxnId="{40C93273-EFEE-4BCC-84CD-AB9149C06B70}">
      <dgm:prSet/>
      <dgm:spPr/>
      <dgm:t>
        <a:bodyPr/>
        <a:lstStyle/>
        <a:p>
          <a:endParaRPr lang="en-US"/>
        </a:p>
      </dgm:t>
    </dgm:pt>
    <dgm:pt modelId="{5E76A83D-A52E-44B3-8E8E-9FF9953565F3}" type="sibTrans" cxnId="{40C93273-EFEE-4BCC-84CD-AB9149C06B70}">
      <dgm:prSet/>
      <dgm:spPr/>
      <dgm:t>
        <a:bodyPr/>
        <a:lstStyle/>
        <a:p>
          <a:endParaRPr lang="en-US"/>
        </a:p>
      </dgm:t>
    </dgm:pt>
    <dgm:pt modelId="{E7DBDC9B-D84C-487F-9B61-AFE9B5100A8B}">
      <dgm:prSet phldrT="[Text]"/>
      <dgm:spPr/>
      <dgm:t>
        <a:bodyPr/>
        <a:lstStyle/>
        <a:p>
          <a:r>
            <a:rPr lang="en-US" dirty="0"/>
            <a:t>SOUTH</a:t>
          </a:r>
        </a:p>
      </dgm:t>
    </dgm:pt>
    <dgm:pt modelId="{B732F484-6C4A-4742-B027-8E0EA7A07D51}" type="parTrans" cxnId="{54066D3F-E7CB-4EA4-8810-5CD456B4574C}">
      <dgm:prSet/>
      <dgm:spPr/>
      <dgm:t>
        <a:bodyPr/>
        <a:lstStyle/>
        <a:p>
          <a:endParaRPr lang="en-US"/>
        </a:p>
      </dgm:t>
    </dgm:pt>
    <dgm:pt modelId="{98992591-F513-43D7-AC2C-18B83CA24BFB}" type="sibTrans" cxnId="{54066D3F-E7CB-4EA4-8810-5CD456B4574C}">
      <dgm:prSet/>
      <dgm:spPr/>
      <dgm:t>
        <a:bodyPr/>
        <a:lstStyle/>
        <a:p>
          <a:endParaRPr lang="en-US"/>
        </a:p>
      </dgm:t>
    </dgm:pt>
    <dgm:pt modelId="{8B91D00D-8D5E-4795-A2C2-78B0E5A08F28}">
      <dgm:prSet phldrT="[Text]"/>
      <dgm:spPr/>
      <dgm:t>
        <a:bodyPr/>
        <a:lstStyle/>
        <a:p>
          <a:r>
            <a:rPr lang="en-US" dirty="0"/>
            <a:t>WEST</a:t>
          </a:r>
        </a:p>
      </dgm:t>
    </dgm:pt>
    <dgm:pt modelId="{7CA82421-7308-4ABB-A8A0-288ED95AF00A}" type="parTrans" cxnId="{FA8DA336-DEDF-421C-8DE9-39D09A5DC6E6}">
      <dgm:prSet/>
      <dgm:spPr/>
      <dgm:t>
        <a:bodyPr/>
        <a:lstStyle/>
        <a:p>
          <a:endParaRPr lang="en-US"/>
        </a:p>
      </dgm:t>
    </dgm:pt>
    <dgm:pt modelId="{BE69009D-70B1-4B82-9946-358DC1D26BD9}" type="sibTrans" cxnId="{FA8DA336-DEDF-421C-8DE9-39D09A5DC6E6}">
      <dgm:prSet/>
      <dgm:spPr/>
      <dgm:t>
        <a:bodyPr/>
        <a:lstStyle/>
        <a:p>
          <a:endParaRPr lang="en-US"/>
        </a:p>
      </dgm:t>
    </dgm:pt>
    <dgm:pt modelId="{D2D2AFE2-8453-4143-B7F6-584266E1AFA6}" type="pres">
      <dgm:prSet presAssocID="{35F43002-AF73-4A6C-8917-403E6F21564E}" presName="Name0" presStyleCnt="0">
        <dgm:presLayoutVars>
          <dgm:chMax val="1"/>
          <dgm:dir/>
          <dgm:animLvl val="ctr"/>
          <dgm:resizeHandles val="exact"/>
        </dgm:presLayoutVars>
      </dgm:prSet>
      <dgm:spPr/>
    </dgm:pt>
    <dgm:pt modelId="{815178EC-FA99-4D5B-9DFE-75611BAE9930}" type="pres">
      <dgm:prSet presAssocID="{AFDC72FD-2028-4DD2-8534-B1C4B779A8C1}" presName="centerShape" presStyleLbl="node0" presStyleIdx="0" presStyleCnt="1" custScaleX="118886"/>
      <dgm:spPr/>
    </dgm:pt>
    <dgm:pt modelId="{4DD5A817-F0A8-45D4-B93A-4EE26FAA5419}" type="pres">
      <dgm:prSet presAssocID="{37B0701A-B66F-454C-B036-4D8B830F3E91}" presName="node" presStyleLbl="node1" presStyleIdx="0" presStyleCnt="4">
        <dgm:presLayoutVars>
          <dgm:bulletEnabled val="1"/>
        </dgm:presLayoutVars>
      </dgm:prSet>
      <dgm:spPr/>
    </dgm:pt>
    <dgm:pt modelId="{BAE2E117-4163-4FE0-8584-5C04A148D644}" type="pres">
      <dgm:prSet presAssocID="{37B0701A-B66F-454C-B036-4D8B830F3E91}" presName="dummy" presStyleCnt="0"/>
      <dgm:spPr/>
    </dgm:pt>
    <dgm:pt modelId="{B786C30E-5747-41D3-91D1-99F2847E2033}" type="pres">
      <dgm:prSet presAssocID="{E905ED5E-B221-4553-897F-95E66A0A5A17}" presName="sibTrans" presStyleLbl="sibTrans2D1" presStyleIdx="0" presStyleCnt="4"/>
      <dgm:spPr/>
    </dgm:pt>
    <dgm:pt modelId="{C6189157-41E9-46AC-A9A0-DA377054CFE2}" type="pres">
      <dgm:prSet presAssocID="{DF06DB03-4B71-4533-BD82-FC4475199B6E}" presName="node" presStyleLbl="node1" presStyleIdx="1" presStyleCnt="4">
        <dgm:presLayoutVars>
          <dgm:bulletEnabled val="1"/>
        </dgm:presLayoutVars>
      </dgm:prSet>
      <dgm:spPr/>
    </dgm:pt>
    <dgm:pt modelId="{4BB93CB1-7A64-463D-83A6-37C630746913}" type="pres">
      <dgm:prSet presAssocID="{DF06DB03-4B71-4533-BD82-FC4475199B6E}" presName="dummy" presStyleCnt="0"/>
      <dgm:spPr/>
    </dgm:pt>
    <dgm:pt modelId="{6A0235F6-91FB-43D0-A97A-05345B690EDB}" type="pres">
      <dgm:prSet presAssocID="{5E76A83D-A52E-44B3-8E8E-9FF9953565F3}" presName="sibTrans" presStyleLbl="sibTrans2D1" presStyleIdx="1" presStyleCnt="4"/>
      <dgm:spPr/>
    </dgm:pt>
    <dgm:pt modelId="{B2549118-05FB-43D1-8E7B-4CF24B12F5C1}" type="pres">
      <dgm:prSet presAssocID="{E7DBDC9B-D84C-487F-9B61-AFE9B5100A8B}" presName="node" presStyleLbl="node1" presStyleIdx="2" presStyleCnt="4">
        <dgm:presLayoutVars>
          <dgm:bulletEnabled val="1"/>
        </dgm:presLayoutVars>
      </dgm:prSet>
      <dgm:spPr/>
    </dgm:pt>
    <dgm:pt modelId="{FD2AE0B9-7E6C-4CB6-A4A2-3BD250873B9F}" type="pres">
      <dgm:prSet presAssocID="{E7DBDC9B-D84C-487F-9B61-AFE9B5100A8B}" presName="dummy" presStyleCnt="0"/>
      <dgm:spPr/>
    </dgm:pt>
    <dgm:pt modelId="{9807E33D-F767-42B3-9A75-60CEDC51E89E}" type="pres">
      <dgm:prSet presAssocID="{98992591-F513-43D7-AC2C-18B83CA24BFB}" presName="sibTrans" presStyleLbl="sibTrans2D1" presStyleIdx="2" presStyleCnt="4"/>
      <dgm:spPr/>
    </dgm:pt>
    <dgm:pt modelId="{0DCCC59E-FDEB-4DE0-8DB4-CEC8DA891C47}" type="pres">
      <dgm:prSet presAssocID="{8B91D00D-8D5E-4795-A2C2-78B0E5A08F28}" presName="node" presStyleLbl="node1" presStyleIdx="3" presStyleCnt="4">
        <dgm:presLayoutVars>
          <dgm:bulletEnabled val="1"/>
        </dgm:presLayoutVars>
      </dgm:prSet>
      <dgm:spPr/>
    </dgm:pt>
    <dgm:pt modelId="{C49FCF8A-3712-4820-81D0-505A3735B235}" type="pres">
      <dgm:prSet presAssocID="{8B91D00D-8D5E-4795-A2C2-78B0E5A08F28}" presName="dummy" presStyleCnt="0"/>
      <dgm:spPr/>
    </dgm:pt>
    <dgm:pt modelId="{FB3CE9C2-71AB-488B-ACD3-1EBA7B771F07}" type="pres">
      <dgm:prSet presAssocID="{BE69009D-70B1-4B82-9946-358DC1D26BD9}" presName="sibTrans" presStyleLbl="sibTrans2D1" presStyleIdx="3" presStyleCnt="4"/>
      <dgm:spPr/>
    </dgm:pt>
  </dgm:ptLst>
  <dgm:cxnLst>
    <dgm:cxn modelId="{1F59021C-91D6-403D-A755-487CB1CC4AA1}" srcId="{35F43002-AF73-4A6C-8917-403E6F21564E}" destId="{AFDC72FD-2028-4DD2-8534-B1C4B779A8C1}" srcOrd="0" destOrd="0" parTransId="{F0961F69-13CA-4B2B-8662-7F4FF982631F}" sibTransId="{C248B0DE-27D2-42F3-B726-EE82C6C511E7}"/>
    <dgm:cxn modelId="{E94D262B-07C4-485C-B3DE-00FDD5F27434}" type="presOf" srcId="{DF06DB03-4B71-4533-BD82-FC4475199B6E}" destId="{C6189157-41E9-46AC-A9A0-DA377054CFE2}" srcOrd="0" destOrd="0" presId="urn:microsoft.com/office/officeart/2005/8/layout/radial6"/>
    <dgm:cxn modelId="{FA8DA336-DEDF-421C-8DE9-39D09A5DC6E6}" srcId="{AFDC72FD-2028-4DD2-8534-B1C4B779A8C1}" destId="{8B91D00D-8D5E-4795-A2C2-78B0E5A08F28}" srcOrd="3" destOrd="0" parTransId="{7CA82421-7308-4ABB-A8A0-288ED95AF00A}" sibTransId="{BE69009D-70B1-4B82-9946-358DC1D26BD9}"/>
    <dgm:cxn modelId="{54066D3F-E7CB-4EA4-8810-5CD456B4574C}" srcId="{AFDC72FD-2028-4DD2-8534-B1C4B779A8C1}" destId="{E7DBDC9B-D84C-487F-9B61-AFE9B5100A8B}" srcOrd="2" destOrd="0" parTransId="{B732F484-6C4A-4742-B027-8E0EA7A07D51}" sibTransId="{98992591-F513-43D7-AC2C-18B83CA24BFB}"/>
    <dgm:cxn modelId="{D1B99D67-361F-47C7-869B-71881621DC57}" type="presOf" srcId="{E7DBDC9B-D84C-487F-9B61-AFE9B5100A8B}" destId="{B2549118-05FB-43D1-8E7B-4CF24B12F5C1}" srcOrd="0" destOrd="0" presId="urn:microsoft.com/office/officeart/2005/8/layout/radial6"/>
    <dgm:cxn modelId="{23B16550-E0C0-4210-BE41-F3B22ABEB1A1}" type="presOf" srcId="{E905ED5E-B221-4553-897F-95E66A0A5A17}" destId="{B786C30E-5747-41D3-91D1-99F2847E2033}" srcOrd="0" destOrd="0" presId="urn:microsoft.com/office/officeart/2005/8/layout/radial6"/>
    <dgm:cxn modelId="{40C93273-EFEE-4BCC-84CD-AB9149C06B70}" srcId="{AFDC72FD-2028-4DD2-8534-B1C4B779A8C1}" destId="{DF06DB03-4B71-4533-BD82-FC4475199B6E}" srcOrd="1" destOrd="0" parTransId="{B082060B-DE2E-41CC-8A30-8C920ED4072E}" sibTransId="{5E76A83D-A52E-44B3-8E8E-9FF9953565F3}"/>
    <dgm:cxn modelId="{B49AA758-1D20-4450-B00E-2468FD0E1A39}" srcId="{AFDC72FD-2028-4DD2-8534-B1C4B779A8C1}" destId="{37B0701A-B66F-454C-B036-4D8B830F3E91}" srcOrd="0" destOrd="0" parTransId="{DF4484C2-C433-4FA6-A3AC-978C54E9422F}" sibTransId="{E905ED5E-B221-4553-897F-95E66A0A5A17}"/>
    <dgm:cxn modelId="{CF902597-6B56-400B-81D1-628297194DA7}" type="presOf" srcId="{98992591-F513-43D7-AC2C-18B83CA24BFB}" destId="{9807E33D-F767-42B3-9A75-60CEDC51E89E}" srcOrd="0" destOrd="0" presId="urn:microsoft.com/office/officeart/2005/8/layout/radial6"/>
    <dgm:cxn modelId="{10097099-70C8-482B-BA9F-BE7A61346078}" type="presOf" srcId="{5E76A83D-A52E-44B3-8E8E-9FF9953565F3}" destId="{6A0235F6-91FB-43D0-A97A-05345B690EDB}" srcOrd="0" destOrd="0" presId="urn:microsoft.com/office/officeart/2005/8/layout/radial6"/>
    <dgm:cxn modelId="{6D881BA8-8216-4528-AB8A-A6620565395F}" type="presOf" srcId="{8B91D00D-8D5E-4795-A2C2-78B0E5A08F28}" destId="{0DCCC59E-FDEB-4DE0-8DB4-CEC8DA891C47}" srcOrd="0" destOrd="0" presId="urn:microsoft.com/office/officeart/2005/8/layout/radial6"/>
    <dgm:cxn modelId="{13D344AD-661F-4DA7-B78A-848ED624FF6C}" type="presOf" srcId="{37B0701A-B66F-454C-B036-4D8B830F3E91}" destId="{4DD5A817-F0A8-45D4-B93A-4EE26FAA5419}" srcOrd="0" destOrd="0" presId="urn:microsoft.com/office/officeart/2005/8/layout/radial6"/>
    <dgm:cxn modelId="{393D6DB1-3DEA-4AB1-83F2-1977EEB5813C}" type="presOf" srcId="{35F43002-AF73-4A6C-8917-403E6F21564E}" destId="{D2D2AFE2-8453-4143-B7F6-584266E1AFA6}" srcOrd="0" destOrd="0" presId="urn:microsoft.com/office/officeart/2005/8/layout/radial6"/>
    <dgm:cxn modelId="{CF969AB8-4186-47C4-A65C-398ABD56F7F0}" type="presOf" srcId="{AFDC72FD-2028-4DD2-8534-B1C4B779A8C1}" destId="{815178EC-FA99-4D5B-9DFE-75611BAE9930}" srcOrd="0" destOrd="0" presId="urn:microsoft.com/office/officeart/2005/8/layout/radial6"/>
    <dgm:cxn modelId="{A4690DEB-B8F0-435C-9BA0-491B4DFDEC6E}" type="presOf" srcId="{BE69009D-70B1-4B82-9946-358DC1D26BD9}" destId="{FB3CE9C2-71AB-488B-ACD3-1EBA7B771F07}" srcOrd="0" destOrd="0" presId="urn:microsoft.com/office/officeart/2005/8/layout/radial6"/>
    <dgm:cxn modelId="{1AECAD2D-623C-41A0-8B8E-6DCACC60760E}" type="presParOf" srcId="{D2D2AFE2-8453-4143-B7F6-584266E1AFA6}" destId="{815178EC-FA99-4D5B-9DFE-75611BAE9930}" srcOrd="0" destOrd="0" presId="urn:microsoft.com/office/officeart/2005/8/layout/radial6"/>
    <dgm:cxn modelId="{9A2C2229-AAA0-4BB7-8F3F-A56F7C9A090E}" type="presParOf" srcId="{D2D2AFE2-8453-4143-B7F6-584266E1AFA6}" destId="{4DD5A817-F0A8-45D4-B93A-4EE26FAA5419}" srcOrd="1" destOrd="0" presId="urn:microsoft.com/office/officeart/2005/8/layout/radial6"/>
    <dgm:cxn modelId="{4D7E68DD-054D-48FC-AEEE-1D56B429CE8F}" type="presParOf" srcId="{D2D2AFE2-8453-4143-B7F6-584266E1AFA6}" destId="{BAE2E117-4163-4FE0-8584-5C04A148D644}" srcOrd="2" destOrd="0" presId="urn:microsoft.com/office/officeart/2005/8/layout/radial6"/>
    <dgm:cxn modelId="{5FB6FD3A-A730-4AA2-87E2-92D2DE77F2A1}" type="presParOf" srcId="{D2D2AFE2-8453-4143-B7F6-584266E1AFA6}" destId="{B786C30E-5747-41D3-91D1-99F2847E2033}" srcOrd="3" destOrd="0" presId="urn:microsoft.com/office/officeart/2005/8/layout/radial6"/>
    <dgm:cxn modelId="{491FC085-4874-4226-996E-9F7D167A1443}" type="presParOf" srcId="{D2D2AFE2-8453-4143-B7F6-584266E1AFA6}" destId="{C6189157-41E9-46AC-A9A0-DA377054CFE2}" srcOrd="4" destOrd="0" presId="urn:microsoft.com/office/officeart/2005/8/layout/radial6"/>
    <dgm:cxn modelId="{76A658FF-EBC6-4E33-96E2-BEF97AFBAE2E}" type="presParOf" srcId="{D2D2AFE2-8453-4143-B7F6-584266E1AFA6}" destId="{4BB93CB1-7A64-463D-83A6-37C630746913}" srcOrd="5" destOrd="0" presId="urn:microsoft.com/office/officeart/2005/8/layout/radial6"/>
    <dgm:cxn modelId="{37F64335-569D-4155-8349-5352E1EA0FCD}" type="presParOf" srcId="{D2D2AFE2-8453-4143-B7F6-584266E1AFA6}" destId="{6A0235F6-91FB-43D0-A97A-05345B690EDB}" srcOrd="6" destOrd="0" presId="urn:microsoft.com/office/officeart/2005/8/layout/radial6"/>
    <dgm:cxn modelId="{3EA4ADFD-C9BF-480F-950E-3F1AEB60F50E}" type="presParOf" srcId="{D2D2AFE2-8453-4143-B7F6-584266E1AFA6}" destId="{B2549118-05FB-43D1-8E7B-4CF24B12F5C1}" srcOrd="7" destOrd="0" presId="urn:microsoft.com/office/officeart/2005/8/layout/radial6"/>
    <dgm:cxn modelId="{23BE198C-F304-460E-B03F-F695FAE906A1}" type="presParOf" srcId="{D2D2AFE2-8453-4143-B7F6-584266E1AFA6}" destId="{FD2AE0B9-7E6C-4CB6-A4A2-3BD250873B9F}" srcOrd="8" destOrd="0" presId="urn:microsoft.com/office/officeart/2005/8/layout/radial6"/>
    <dgm:cxn modelId="{D49D52BD-DCC8-4097-BDB9-B7D64EDC1798}" type="presParOf" srcId="{D2D2AFE2-8453-4143-B7F6-584266E1AFA6}" destId="{9807E33D-F767-42B3-9A75-60CEDC51E89E}" srcOrd="9" destOrd="0" presId="urn:microsoft.com/office/officeart/2005/8/layout/radial6"/>
    <dgm:cxn modelId="{1C38E63B-97C0-4290-84A9-67C6C076D33C}" type="presParOf" srcId="{D2D2AFE2-8453-4143-B7F6-584266E1AFA6}" destId="{0DCCC59E-FDEB-4DE0-8DB4-CEC8DA891C47}" srcOrd="10" destOrd="0" presId="urn:microsoft.com/office/officeart/2005/8/layout/radial6"/>
    <dgm:cxn modelId="{19C41C53-7201-44C1-80FF-955C5B89E0F6}" type="presParOf" srcId="{D2D2AFE2-8453-4143-B7F6-584266E1AFA6}" destId="{C49FCF8A-3712-4820-81D0-505A3735B235}" srcOrd="11" destOrd="0" presId="urn:microsoft.com/office/officeart/2005/8/layout/radial6"/>
    <dgm:cxn modelId="{C56B51C8-EC0C-41ED-8F3E-1287FE085668}" type="presParOf" srcId="{D2D2AFE2-8453-4143-B7F6-584266E1AFA6}" destId="{FB3CE9C2-71AB-488B-ACD3-1EBA7B771F0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F43002-AF73-4A6C-8917-403E6F21564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FDC72FD-2028-4DD2-8534-B1C4B779A8C1}">
      <dgm:prSet phldrT="[Text]" custT="1"/>
      <dgm:spPr/>
      <dgm:t>
        <a:bodyPr/>
        <a:lstStyle/>
        <a:p>
          <a:r>
            <a:rPr lang="en-US" sz="2000" dirty="0"/>
            <a:t>COMPASS </a:t>
          </a:r>
          <a:r>
            <a:rPr lang="en-US" sz="2000" b="1" dirty="0">
              <a:latin typeface="Calibri Light"/>
            </a:rPr>
            <a:t>REFLECTION</a:t>
          </a:r>
          <a:endParaRPr lang="en-US" sz="2000" b="1" dirty="0"/>
        </a:p>
      </dgm:t>
    </dgm:pt>
    <dgm:pt modelId="{F0961F69-13CA-4B2B-8662-7F4FF982631F}" type="parTrans" cxnId="{1F59021C-91D6-403D-A755-487CB1CC4AA1}">
      <dgm:prSet/>
      <dgm:spPr/>
      <dgm:t>
        <a:bodyPr/>
        <a:lstStyle/>
        <a:p>
          <a:endParaRPr lang="en-US"/>
        </a:p>
      </dgm:t>
    </dgm:pt>
    <dgm:pt modelId="{C248B0DE-27D2-42F3-B726-EE82C6C511E7}" type="sibTrans" cxnId="{1F59021C-91D6-403D-A755-487CB1CC4AA1}">
      <dgm:prSet/>
      <dgm:spPr/>
      <dgm:t>
        <a:bodyPr/>
        <a:lstStyle/>
        <a:p>
          <a:endParaRPr lang="en-US"/>
        </a:p>
      </dgm:t>
    </dgm:pt>
    <dgm:pt modelId="{37B0701A-B66F-454C-B036-4D8B830F3E91}">
      <dgm:prSet phldrT="[Text]"/>
      <dgm:spPr/>
      <dgm:t>
        <a:bodyPr/>
        <a:lstStyle/>
        <a:p>
          <a:r>
            <a:rPr lang="en-US" dirty="0"/>
            <a:t>NORTH</a:t>
          </a:r>
        </a:p>
      </dgm:t>
    </dgm:pt>
    <dgm:pt modelId="{DF4484C2-C433-4FA6-A3AC-978C54E9422F}" type="parTrans" cxnId="{B49AA758-1D20-4450-B00E-2468FD0E1A39}">
      <dgm:prSet/>
      <dgm:spPr/>
      <dgm:t>
        <a:bodyPr/>
        <a:lstStyle/>
        <a:p>
          <a:endParaRPr lang="en-US"/>
        </a:p>
      </dgm:t>
    </dgm:pt>
    <dgm:pt modelId="{E905ED5E-B221-4553-897F-95E66A0A5A17}" type="sibTrans" cxnId="{B49AA758-1D20-4450-B00E-2468FD0E1A39}">
      <dgm:prSet/>
      <dgm:spPr/>
      <dgm:t>
        <a:bodyPr/>
        <a:lstStyle/>
        <a:p>
          <a:endParaRPr lang="en-US"/>
        </a:p>
      </dgm:t>
    </dgm:pt>
    <dgm:pt modelId="{DF06DB03-4B71-4533-BD82-FC4475199B6E}">
      <dgm:prSet phldrT="[Text]"/>
      <dgm:spPr/>
      <dgm:t>
        <a:bodyPr/>
        <a:lstStyle/>
        <a:p>
          <a:r>
            <a:rPr lang="en-US" dirty="0"/>
            <a:t>EAST</a:t>
          </a:r>
        </a:p>
      </dgm:t>
    </dgm:pt>
    <dgm:pt modelId="{B082060B-DE2E-41CC-8A30-8C920ED4072E}" type="parTrans" cxnId="{40C93273-EFEE-4BCC-84CD-AB9149C06B70}">
      <dgm:prSet/>
      <dgm:spPr/>
      <dgm:t>
        <a:bodyPr/>
        <a:lstStyle/>
        <a:p>
          <a:endParaRPr lang="en-US"/>
        </a:p>
      </dgm:t>
    </dgm:pt>
    <dgm:pt modelId="{5E76A83D-A52E-44B3-8E8E-9FF9953565F3}" type="sibTrans" cxnId="{40C93273-EFEE-4BCC-84CD-AB9149C06B70}">
      <dgm:prSet/>
      <dgm:spPr/>
      <dgm:t>
        <a:bodyPr/>
        <a:lstStyle/>
        <a:p>
          <a:endParaRPr lang="en-US"/>
        </a:p>
      </dgm:t>
    </dgm:pt>
    <dgm:pt modelId="{E7DBDC9B-D84C-487F-9B61-AFE9B5100A8B}">
      <dgm:prSet phldrT="[Text]"/>
      <dgm:spPr/>
      <dgm:t>
        <a:bodyPr/>
        <a:lstStyle/>
        <a:p>
          <a:r>
            <a:rPr lang="en-US" dirty="0"/>
            <a:t>SOUTH</a:t>
          </a:r>
        </a:p>
      </dgm:t>
    </dgm:pt>
    <dgm:pt modelId="{B732F484-6C4A-4742-B027-8E0EA7A07D51}" type="parTrans" cxnId="{54066D3F-E7CB-4EA4-8810-5CD456B4574C}">
      <dgm:prSet/>
      <dgm:spPr/>
      <dgm:t>
        <a:bodyPr/>
        <a:lstStyle/>
        <a:p>
          <a:endParaRPr lang="en-US"/>
        </a:p>
      </dgm:t>
    </dgm:pt>
    <dgm:pt modelId="{98992591-F513-43D7-AC2C-18B83CA24BFB}" type="sibTrans" cxnId="{54066D3F-E7CB-4EA4-8810-5CD456B4574C}">
      <dgm:prSet/>
      <dgm:spPr/>
      <dgm:t>
        <a:bodyPr/>
        <a:lstStyle/>
        <a:p>
          <a:endParaRPr lang="en-US"/>
        </a:p>
      </dgm:t>
    </dgm:pt>
    <dgm:pt modelId="{8B91D00D-8D5E-4795-A2C2-78B0E5A08F28}">
      <dgm:prSet phldrT="[Text]"/>
      <dgm:spPr/>
      <dgm:t>
        <a:bodyPr/>
        <a:lstStyle/>
        <a:p>
          <a:r>
            <a:rPr lang="en-US" dirty="0"/>
            <a:t>WEST</a:t>
          </a:r>
        </a:p>
      </dgm:t>
    </dgm:pt>
    <dgm:pt modelId="{7CA82421-7308-4ABB-A8A0-288ED95AF00A}" type="parTrans" cxnId="{FA8DA336-DEDF-421C-8DE9-39D09A5DC6E6}">
      <dgm:prSet/>
      <dgm:spPr/>
      <dgm:t>
        <a:bodyPr/>
        <a:lstStyle/>
        <a:p>
          <a:endParaRPr lang="en-US"/>
        </a:p>
      </dgm:t>
    </dgm:pt>
    <dgm:pt modelId="{BE69009D-70B1-4B82-9946-358DC1D26BD9}" type="sibTrans" cxnId="{FA8DA336-DEDF-421C-8DE9-39D09A5DC6E6}">
      <dgm:prSet/>
      <dgm:spPr/>
      <dgm:t>
        <a:bodyPr/>
        <a:lstStyle/>
        <a:p>
          <a:endParaRPr lang="en-US"/>
        </a:p>
      </dgm:t>
    </dgm:pt>
    <dgm:pt modelId="{D2D2AFE2-8453-4143-B7F6-584266E1AFA6}" type="pres">
      <dgm:prSet presAssocID="{35F43002-AF73-4A6C-8917-403E6F21564E}" presName="Name0" presStyleCnt="0">
        <dgm:presLayoutVars>
          <dgm:chMax val="1"/>
          <dgm:dir/>
          <dgm:animLvl val="ctr"/>
          <dgm:resizeHandles val="exact"/>
        </dgm:presLayoutVars>
      </dgm:prSet>
      <dgm:spPr/>
    </dgm:pt>
    <dgm:pt modelId="{815178EC-FA99-4D5B-9DFE-75611BAE9930}" type="pres">
      <dgm:prSet presAssocID="{AFDC72FD-2028-4DD2-8534-B1C4B779A8C1}" presName="centerShape" presStyleLbl="node0" presStyleIdx="0" presStyleCnt="1" custScaleX="118886"/>
      <dgm:spPr/>
    </dgm:pt>
    <dgm:pt modelId="{4DD5A817-F0A8-45D4-B93A-4EE26FAA5419}" type="pres">
      <dgm:prSet presAssocID="{37B0701A-B66F-454C-B036-4D8B830F3E91}" presName="node" presStyleLbl="node1" presStyleIdx="0" presStyleCnt="4">
        <dgm:presLayoutVars>
          <dgm:bulletEnabled val="1"/>
        </dgm:presLayoutVars>
      </dgm:prSet>
      <dgm:spPr/>
    </dgm:pt>
    <dgm:pt modelId="{BAE2E117-4163-4FE0-8584-5C04A148D644}" type="pres">
      <dgm:prSet presAssocID="{37B0701A-B66F-454C-B036-4D8B830F3E91}" presName="dummy" presStyleCnt="0"/>
      <dgm:spPr/>
    </dgm:pt>
    <dgm:pt modelId="{B786C30E-5747-41D3-91D1-99F2847E2033}" type="pres">
      <dgm:prSet presAssocID="{E905ED5E-B221-4553-897F-95E66A0A5A17}" presName="sibTrans" presStyleLbl="sibTrans2D1" presStyleIdx="0" presStyleCnt="4"/>
      <dgm:spPr/>
    </dgm:pt>
    <dgm:pt modelId="{C6189157-41E9-46AC-A9A0-DA377054CFE2}" type="pres">
      <dgm:prSet presAssocID="{DF06DB03-4B71-4533-BD82-FC4475199B6E}" presName="node" presStyleLbl="node1" presStyleIdx="1" presStyleCnt="4">
        <dgm:presLayoutVars>
          <dgm:bulletEnabled val="1"/>
        </dgm:presLayoutVars>
      </dgm:prSet>
      <dgm:spPr/>
    </dgm:pt>
    <dgm:pt modelId="{4BB93CB1-7A64-463D-83A6-37C630746913}" type="pres">
      <dgm:prSet presAssocID="{DF06DB03-4B71-4533-BD82-FC4475199B6E}" presName="dummy" presStyleCnt="0"/>
      <dgm:spPr/>
    </dgm:pt>
    <dgm:pt modelId="{6A0235F6-91FB-43D0-A97A-05345B690EDB}" type="pres">
      <dgm:prSet presAssocID="{5E76A83D-A52E-44B3-8E8E-9FF9953565F3}" presName="sibTrans" presStyleLbl="sibTrans2D1" presStyleIdx="1" presStyleCnt="4"/>
      <dgm:spPr/>
    </dgm:pt>
    <dgm:pt modelId="{B2549118-05FB-43D1-8E7B-4CF24B12F5C1}" type="pres">
      <dgm:prSet presAssocID="{E7DBDC9B-D84C-487F-9B61-AFE9B5100A8B}" presName="node" presStyleLbl="node1" presStyleIdx="2" presStyleCnt="4">
        <dgm:presLayoutVars>
          <dgm:bulletEnabled val="1"/>
        </dgm:presLayoutVars>
      </dgm:prSet>
      <dgm:spPr/>
    </dgm:pt>
    <dgm:pt modelId="{FD2AE0B9-7E6C-4CB6-A4A2-3BD250873B9F}" type="pres">
      <dgm:prSet presAssocID="{E7DBDC9B-D84C-487F-9B61-AFE9B5100A8B}" presName="dummy" presStyleCnt="0"/>
      <dgm:spPr/>
    </dgm:pt>
    <dgm:pt modelId="{9807E33D-F767-42B3-9A75-60CEDC51E89E}" type="pres">
      <dgm:prSet presAssocID="{98992591-F513-43D7-AC2C-18B83CA24BFB}" presName="sibTrans" presStyleLbl="sibTrans2D1" presStyleIdx="2" presStyleCnt="4"/>
      <dgm:spPr/>
    </dgm:pt>
    <dgm:pt modelId="{0DCCC59E-FDEB-4DE0-8DB4-CEC8DA891C47}" type="pres">
      <dgm:prSet presAssocID="{8B91D00D-8D5E-4795-A2C2-78B0E5A08F28}" presName="node" presStyleLbl="node1" presStyleIdx="3" presStyleCnt="4">
        <dgm:presLayoutVars>
          <dgm:bulletEnabled val="1"/>
        </dgm:presLayoutVars>
      </dgm:prSet>
      <dgm:spPr/>
    </dgm:pt>
    <dgm:pt modelId="{C49FCF8A-3712-4820-81D0-505A3735B235}" type="pres">
      <dgm:prSet presAssocID="{8B91D00D-8D5E-4795-A2C2-78B0E5A08F28}" presName="dummy" presStyleCnt="0"/>
      <dgm:spPr/>
    </dgm:pt>
    <dgm:pt modelId="{FB3CE9C2-71AB-488B-ACD3-1EBA7B771F07}" type="pres">
      <dgm:prSet presAssocID="{BE69009D-70B1-4B82-9946-358DC1D26BD9}" presName="sibTrans" presStyleLbl="sibTrans2D1" presStyleIdx="3" presStyleCnt="4"/>
      <dgm:spPr/>
    </dgm:pt>
  </dgm:ptLst>
  <dgm:cxnLst>
    <dgm:cxn modelId="{1F59021C-91D6-403D-A755-487CB1CC4AA1}" srcId="{35F43002-AF73-4A6C-8917-403E6F21564E}" destId="{AFDC72FD-2028-4DD2-8534-B1C4B779A8C1}" srcOrd="0" destOrd="0" parTransId="{F0961F69-13CA-4B2B-8662-7F4FF982631F}" sibTransId="{C248B0DE-27D2-42F3-B726-EE82C6C511E7}"/>
    <dgm:cxn modelId="{E94D262B-07C4-485C-B3DE-00FDD5F27434}" type="presOf" srcId="{DF06DB03-4B71-4533-BD82-FC4475199B6E}" destId="{C6189157-41E9-46AC-A9A0-DA377054CFE2}" srcOrd="0" destOrd="0" presId="urn:microsoft.com/office/officeart/2005/8/layout/radial6"/>
    <dgm:cxn modelId="{FA8DA336-DEDF-421C-8DE9-39D09A5DC6E6}" srcId="{AFDC72FD-2028-4DD2-8534-B1C4B779A8C1}" destId="{8B91D00D-8D5E-4795-A2C2-78B0E5A08F28}" srcOrd="3" destOrd="0" parTransId="{7CA82421-7308-4ABB-A8A0-288ED95AF00A}" sibTransId="{BE69009D-70B1-4B82-9946-358DC1D26BD9}"/>
    <dgm:cxn modelId="{54066D3F-E7CB-4EA4-8810-5CD456B4574C}" srcId="{AFDC72FD-2028-4DD2-8534-B1C4B779A8C1}" destId="{E7DBDC9B-D84C-487F-9B61-AFE9B5100A8B}" srcOrd="2" destOrd="0" parTransId="{B732F484-6C4A-4742-B027-8E0EA7A07D51}" sibTransId="{98992591-F513-43D7-AC2C-18B83CA24BFB}"/>
    <dgm:cxn modelId="{D1B99D67-361F-47C7-869B-71881621DC57}" type="presOf" srcId="{E7DBDC9B-D84C-487F-9B61-AFE9B5100A8B}" destId="{B2549118-05FB-43D1-8E7B-4CF24B12F5C1}" srcOrd="0" destOrd="0" presId="urn:microsoft.com/office/officeart/2005/8/layout/radial6"/>
    <dgm:cxn modelId="{23B16550-E0C0-4210-BE41-F3B22ABEB1A1}" type="presOf" srcId="{E905ED5E-B221-4553-897F-95E66A0A5A17}" destId="{B786C30E-5747-41D3-91D1-99F2847E2033}" srcOrd="0" destOrd="0" presId="urn:microsoft.com/office/officeart/2005/8/layout/radial6"/>
    <dgm:cxn modelId="{40C93273-EFEE-4BCC-84CD-AB9149C06B70}" srcId="{AFDC72FD-2028-4DD2-8534-B1C4B779A8C1}" destId="{DF06DB03-4B71-4533-BD82-FC4475199B6E}" srcOrd="1" destOrd="0" parTransId="{B082060B-DE2E-41CC-8A30-8C920ED4072E}" sibTransId="{5E76A83D-A52E-44B3-8E8E-9FF9953565F3}"/>
    <dgm:cxn modelId="{B49AA758-1D20-4450-B00E-2468FD0E1A39}" srcId="{AFDC72FD-2028-4DD2-8534-B1C4B779A8C1}" destId="{37B0701A-B66F-454C-B036-4D8B830F3E91}" srcOrd="0" destOrd="0" parTransId="{DF4484C2-C433-4FA6-A3AC-978C54E9422F}" sibTransId="{E905ED5E-B221-4553-897F-95E66A0A5A17}"/>
    <dgm:cxn modelId="{CF902597-6B56-400B-81D1-628297194DA7}" type="presOf" srcId="{98992591-F513-43D7-AC2C-18B83CA24BFB}" destId="{9807E33D-F767-42B3-9A75-60CEDC51E89E}" srcOrd="0" destOrd="0" presId="urn:microsoft.com/office/officeart/2005/8/layout/radial6"/>
    <dgm:cxn modelId="{10097099-70C8-482B-BA9F-BE7A61346078}" type="presOf" srcId="{5E76A83D-A52E-44B3-8E8E-9FF9953565F3}" destId="{6A0235F6-91FB-43D0-A97A-05345B690EDB}" srcOrd="0" destOrd="0" presId="urn:microsoft.com/office/officeart/2005/8/layout/radial6"/>
    <dgm:cxn modelId="{6D881BA8-8216-4528-AB8A-A6620565395F}" type="presOf" srcId="{8B91D00D-8D5E-4795-A2C2-78B0E5A08F28}" destId="{0DCCC59E-FDEB-4DE0-8DB4-CEC8DA891C47}" srcOrd="0" destOrd="0" presId="urn:microsoft.com/office/officeart/2005/8/layout/radial6"/>
    <dgm:cxn modelId="{13D344AD-661F-4DA7-B78A-848ED624FF6C}" type="presOf" srcId="{37B0701A-B66F-454C-B036-4D8B830F3E91}" destId="{4DD5A817-F0A8-45D4-B93A-4EE26FAA5419}" srcOrd="0" destOrd="0" presId="urn:microsoft.com/office/officeart/2005/8/layout/radial6"/>
    <dgm:cxn modelId="{393D6DB1-3DEA-4AB1-83F2-1977EEB5813C}" type="presOf" srcId="{35F43002-AF73-4A6C-8917-403E6F21564E}" destId="{D2D2AFE2-8453-4143-B7F6-584266E1AFA6}" srcOrd="0" destOrd="0" presId="urn:microsoft.com/office/officeart/2005/8/layout/radial6"/>
    <dgm:cxn modelId="{CF969AB8-4186-47C4-A65C-398ABD56F7F0}" type="presOf" srcId="{AFDC72FD-2028-4DD2-8534-B1C4B779A8C1}" destId="{815178EC-FA99-4D5B-9DFE-75611BAE9930}" srcOrd="0" destOrd="0" presId="urn:microsoft.com/office/officeart/2005/8/layout/radial6"/>
    <dgm:cxn modelId="{A4690DEB-B8F0-435C-9BA0-491B4DFDEC6E}" type="presOf" srcId="{BE69009D-70B1-4B82-9946-358DC1D26BD9}" destId="{FB3CE9C2-71AB-488B-ACD3-1EBA7B771F07}" srcOrd="0" destOrd="0" presId="urn:microsoft.com/office/officeart/2005/8/layout/radial6"/>
    <dgm:cxn modelId="{1AECAD2D-623C-41A0-8B8E-6DCACC60760E}" type="presParOf" srcId="{D2D2AFE2-8453-4143-B7F6-584266E1AFA6}" destId="{815178EC-FA99-4D5B-9DFE-75611BAE9930}" srcOrd="0" destOrd="0" presId="urn:microsoft.com/office/officeart/2005/8/layout/radial6"/>
    <dgm:cxn modelId="{9A2C2229-AAA0-4BB7-8F3F-A56F7C9A090E}" type="presParOf" srcId="{D2D2AFE2-8453-4143-B7F6-584266E1AFA6}" destId="{4DD5A817-F0A8-45D4-B93A-4EE26FAA5419}" srcOrd="1" destOrd="0" presId="urn:microsoft.com/office/officeart/2005/8/layout/radial6"/>
    <dgm:cxn modelId="{4D7E68DD-054D-48FC-AEEE-1D56B429CE8F}" type="presParOf" srcId="{D2D2AFE2-8453-4143-B7F6-584266E1AFA6}" destId="{BAE2E117-4163-4FE0-8584-5C04A148D644}" srcOrd="2" destOrd="0" presId="urn:microsoft.com/office/officeart/2005/8/layout/radial6"/>
    <dgm:cxn modelId="{5FB6FD3A-A730-4AA2-87E2-92D2DE77F2A1}" type="presParOf" srcId="{D2D2AFE2-8453-4143-B7F6-584266E1AFA6}" destId="{B786C30E-5747-41D3-91D1-99F2847E2033}" srcOrd="3" destOrd="0" presId="urn:microsoft.com/office/officeart/2005/8/layout/radial6"/>
    <dgm:cxn modelId="{491FC085-4874-4226-996E-9F7D167A1443}" type="presParOf" srcId="{D2D2AFE2-8453-4143-B7F6-584266E1AFA6}" destId="{C6189157-41E9-46AC-A9A0-DA377054CFE2}" srcOrd="4" destOrd="0" presId="urn:microsoft.com/office/officeart/2005/8/layout/radial6"/>
    <dgm:cxn modelId="{76A658FF-EBC6-4E33-96E2-BEF97AFBAE2E}" type="presParOf" srcId="{D2D2AFE2-8453-4143-B7F6-584266E1AFA6}" destId="{4BB93CB1-7A64-463D-83A6-37C630746913}" srcOrd="5" destOrd="0" presId="urn:microsoft.com/office/officeart/2005/8/layout/radial6"/>
    <dgm:cxn modelId="{37F64335-569D-4155-8349-5352E1EA0FCD}" type="presParOf" srcId="{D2D2AFE2-8453-4143-B7F6-584266E1AFA6}" destId="{6A0235F6-91FB-43D0-A97A-05345B690EDB}" srcOrd="6" destOrd="0" presId="urn:microsoft.com/office/officeart/2005/8/layout/radial6"/>
    <dgm:cxn modelId="{3EA4ADFD-C9BF-480F-950E-3F1AEB60F50E}" type="presParOf" srcId="{D2D2AFE2-8453-4143-B7F6-584266E1AFA6}" destId="{B2549118-05FB-43D1-8E7B-4CF24B12F5C1}" srcOrd="7" destOrd="0" presId="urn:microsoft.com/office/officeart/2005/8/layout/radial6"/>
    <dgm:cxn modelId="{23BE198C-F304-460E-B03F-F695FAE906A1}" type="presParOf" srcId="{D2D2AFE2-8453-4143-B7F6-584266E1AFA6}" destId="{FD2AE0B9-7E6C-4CB6-A4A2-3BD250873B9F}" srcOrd="8" destOrd="0" presId="urn:microsoft.com/office/officeart/2005/8/layout/radial6"/>
    <dgm:cxn modelId="{D49D52BD-DCC8-4097-BDB9-B7D64EDC1798}" type="presParOf" srcId="{D2D2AFE2-8453-4143-B7F6-584266E1AFA6}" destId="{9807E33D-F767-42B3-9A75-60CEDC51E89E}" srcOrd="9" destOrd="0" presId="urn:microsoft.com/office/officeart/2005/8/layout/radial6"/>
    <dgm:cxn modelId="{1C38E63B-97C0-4290-84A9-67C6C076D33C}" type="presParOf" srcId="{D2D2AFE2-8453-4143-B7F6-584266E1AFA6}" destId="{0DCCC59E-FDEB-4DE0-8DB4-CEC8DA891C47}" srcOrd="10" destOrd="0" presId="urn:microsoft.com/office/officeart/2005/8/layout/radial6"/>
    <dgm:cxn modelId="{19C41C53-7201-44C1-80FF-955C5B89E0F6}" type="presParOf" srcId="{D2D2AFE2-8453-4143-B7F6-584266E1AFA6}" destId="{C49FCF8A-3712-4820-81D0-505A3735B235}" srcOrd="11" destOrd="0" presId="urn:microsoft.com/office/officeart/2005/8/layout/radial6"/>
    <dgm:cxn modelId="{C56B51C8-EC0C-41ED-8F3E-1287FE085668}" type="presParOf" srcId="{D2D2AFE2-8453-4143-B7F6-584266E1AFA6}" destId="{FB3CE9C2-71AB-488B-ACD3-1EBA7B771F07}"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CD5C8-BBC4-4EA8-965F-25E6D69205F6}">
      <dsp:nvSpPr>
        <dsp:cNvPr id="0" name=""/>
        <dsp:cNvSpPr/>
      </dsp:nvSpPr>
      <dsp:spPr>
        <a:xfrm>
          <a:off x="0" y="565574"/>
          <a:ext cx="6096000" cy="1828800"/>
        </a:xfrm>
        <a:prstGeom prst="roundRect">
          <a:avLst>
            <a:gd name="adj" fmla="val 10000"/>
          </a:avLst>
        </a:prstGeom>
        <a:solidFill>
          <a:srgbClr val="262A63">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05842-548E-4BF0-9193-E873573A5728}">
      <dsp:nvSpPr>
        <dsp:cNvPr id="0" name=""/>
        <dsp:cNvSpPr/>
      </dsp:nvSpPr>
      <dsp:spPr>
        <a:xfrm>
          <a:off x="182879" y="286205"/>
          <a:ext cx="1790700" cy="1341120"/>
        </a:xfrm>
        <a:prstGeom prst="roundRect">
          <a:avLst>
            <a:gd name="adj" fmla="val 10000"/>
          </a:avLst>
        </a:prstGeom>
        <a:solidFill>
          <a:schemeClr val="accent4">
            <a:lumMod val="20000"/>
            <a:lumOff val="80000"/>
          </a:schemeClr>
        </a:solidFill>
        <a:ln w="12700" cap="flat" cmpd="sng" algn="ctr">
          <a:solidFill>
            <a:srgbClr val="262A63"/>
          </a:solidFill>
          <a:prstDash val="solid"/>
          <a:miter lim="800000"/>
        </a:ln>
        <a:effectLst/>
      </dsp:spPr>
      <dsp:style>
        <a:lnRef idx="2">
          <a:scrgbClr r="0" g="0" b="0"/>
        </a:lnRef>
        <a:fillRef idx="1">
          <a:scrgbClr r="0" g="0" b="0"/>
        </a:fillRef>
        <a:effectRef idx="0">
          <a:scrgbClr r="0" g="0" b="0"/>
        </a:effectRef>
        <a:fontRef idx="minor"/>
      </dsp:style>
    </dsp:sp>
    <dsp:sp modelId="{5CF3573E-7D00-475F-A21F-8D29C9C8083B}">
      <dsp:nvSpPr>
        <dsp:cNvPr id="0" name=""/>
        <dsp:cNvSpPr/>
      </dsp:nvSpPr>
      <dsp:spPr>
        <a:xfrm rot="10800000">
          <a:off x="209006" y="1710244"/>
          <a:ext cx="1790700" cy="2235200"/>
        </a:xfrm>
        <a:prstGeom prst="round2SameRect">
          <a:avLst>
            <a:gd name="adj1" fmla="val 10500"/>
            <a:gd name="adj2" fmla="val 0"/>
          </a:avLst>
        </a:prstGeom>
        <a:solidFill>
          <a:schemeClr val="accent4">
            <a:lumMod val="20000"/>
            <a:lumOff val="80000"/>
          </a:schemeClr>
        </a:solidFill>
        <a:ln w="12700" cap="flat" cmpd="sng" algn="ctr">
          <a:solidFill>
            <a:srgbClr val="262A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baseline="0" dirty="0">
              <a:solidFill>
                <a:schemeClr val="tx1"/>
              </a:solidFill>
            </a:rPr>
            <a:t>1) Selecting </a:t>
          </a:r>
          <a:br>
            <a:rPr lang="en-US" sz="1400" kern="1200" baseline="0" dirty="0">
              <a:solidFill>
                <a:schemeClr val="tx1"/>
              </a:solidFill>
            </a:rPr>
          </a:br>
          <a:r>
            <a:rPr lang="en-US" sz="1400" kern="1200" baseline="0" dirty="0">
              <a:solidFill>
                <a:schemeClr val="tx1"/>
              </a:solidFill>
            </a:rPr>
            <a:t>    Academic  </a:t>
          </a:r>
          <a:br>
            <a:rPr lang="en-US" sz="1400" kern="1200" baseline="0" dirty="0">
              <a:solidFill>
                <a:schemeClr val="tx1"/>
              </a:solidFill>
            </a:rPr>
          </a:br>
          <a:r>
            <a:rPr lang="en-US" sz="1400" kern="1200" baseline="0" dirty="0">
              <a:solidFill>
                <a:schemeClr val="tx1"/>
              </a:solidFill>
            </a:rPr>
            <a:t>    Vocabulary for </a:t>
          </a:r>
          <a:br>
            <a:rPr lang="en-US" sz="1400" kern="1200" baseline="0" dirty="0">
              <a:solidFill>
                <a:schemeClr val="tx1"/>
              </a:solidFill>
            </a:rPr>
          </a:br>
          <a:r>
            <a:rPr lang="en-US" sz="1400" kern="1200" baseline="0" dirty="0">
              <a:solidFill>
                <a:schemeClr val="tx1"/>
              </a:solidFill>
            </a:rPr>
            <a:t>    Direct Instruction</a:t>
          </a:r>
        </a:p>
      </dsp:txBody>
      <dsp:txXfrm rot="10800000">
        <a:off x="264076" y="1710244"/>
        <a:ext cx="1680560" cy="2180130"/>
      </dsp:txXfrm>
    </dsp:sp>
    <dsp:sp modelId="{A99D9E04-0C44-4375-A291-633704D5CAF6}">
      <dsp:nvSpPr>
        <dsp:cNvPr id="0" name=""/>
        <dsp:cNvSpPr/>
      </dsp:nvSpPr>
      <dsp:spPr>
        <a:xfrm>
          <a:off x="2155747" y="281082"/>
          <a:ext cx="1790700" cy="1341120"/>
        </a:xfrm>
        <a:prstGeom prst="roundRect">
          <a:avLst>
            <a:gd name="adj" fmla="val 10000"/>
          </a:avLst>
        </a:prstGeom>
        <a:solidFill>
          <a:schemeClr val="accent4">
            <a:lumMod val="20000"/>
            <a:lumOff val="80000"/>
          </a:schemeClr>
        </a:solidFill>
        <a:ln w="12700" cap="flat" cmpd="sng" algn="ctr">
          <a:solidFill>
            <a:srgbClr val="262A63"/>
          </a:solidFill>
          <a:prstDash val="solid"/>
          <a:miter lim="800000"/>
        </a:ln>
        <a:effectLst/>
      </dsp:spPr>
      <dsp:style>
        <a:lnRef idx="2">
          <a:scrgbClr r="0" g="0" b="0"/>
        </a:lnRef>
        <a:fillRef idx="1">
          <a:scrgbClr r="0" g="0" b="0"/>
        </a:fillRef>
        <a:effectRef idx="0">
          <a:scrgbClr r="0" g="0" b="0"/>
        </a:effectRef>
        <a:fontRef idx="minor"/>
      </dsp:style>
    </dsp:sp>
    <dsp:sp modelId="{F9F8B197-6CF7-4299-BBE3-BCA755A9EAF3}">
      <dsp:nvSpPr>
        <dsp:cNvPr id="0" name=""/>
        <dsp:cNvSpPr/>
      </dsp:nvSpPr>
      <dsp:spPr>
        <a:xfrm rot="10800000">
          <a:off x="2155747" y="1724326"/>
          <a:ext cx="1790700" cy="2235200"/>
        </a:xfrm>
        <a:prstGeom prst="round2SameRect">
          <a:avLst>
            <a:gd name="adj1" fmla="val 10500"/>
            <a:gd name="adj2" fmla="val 0"/>
          </a:avLst>
        </a:prstGeom>
        <a:solidFill>
          <a:schemeClr val="accent4">
            <a:lumMod val="20000"/>
            <a:lumOff val="80000"/>
          </a:schemeClr>
        </a:solidFill>
        <a:ln w="12700" cap="flat" cmpd="sng" algn="ctr">
          <a:solidFill>
            <a:srgbClr val="262A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1) Base Words</a:t>
          </a:r>
        </a:p>
        <a:p>
          <a:pPr marL="0" lvl="0" indent="0" algn="l" defTabSz="622300">
            <a:lnSpc>
              <a:spcPct val="90000"/>
            </a:lnSpc>
            <a:spcBef>
              <a:spcPct val="0"/>
            </a:spcBef>
            <a:spcAft>
              <a:spcPct val="35000"/>
            </a:spcAft>
            <a:buNone/>
          </a:pPr>
          <a:r>
            <a:rPr lang="en-US" sz="1400" kern="1200" dirty="0">
              <a:solidFill>
                <a:schemeClr val="tx1"/>
              </a:solidFill>
            </a:rPr>
            <a:t>2) Greek and Latin </a:t>
          </a:r>
          <a:br>
            <a:rPr lang="en-US" sz="1400" kern="1200" dirty="0">
              <a:solidFill>
                <a:schemeClr val="tx1"/>
              </a:solidFill>
            </a:rPr>
          </a:br>
          <a:r>
            <a:rPr lang="en-US" sz="1400" kern="1200" dirty="0">
              <a:solidFill>
                <a:schemeClr val="tx1"/>
              </a:solidFill>
            </a:rPr>
            <a:t>    Roots</a:t>
          </a:r>
        </a:p>
        <a:p>
          <a:pPr marL="0" lvl="0" indent="0" algn="l" defTabSz="622300">
            <a:lnSpc>
              <a:spcPct val="90000"/>
            </a:lnSpc>
            <a:spcBef>
              <a:spcPct val="0"/>
            </a:spcBef>
            <a:spcAft>
              <a:spcPct val="35000"/>
            </a:spcAft>
            <a:buNone/>
          </a:pPr>
          <a:r>
            <a:rPr lang="en-US" sz="1400" kern="1200" dirty="0">
              <a:solidFill>
                <a:schemeClr val="tx1"/>
              </a:solidFill>
            </a:rPr>
            <a:t>3) Common Prefixes</a:t>
          </a:r>
        </a:p>
        <a:p>
          <a:pPr marL="0" lvl="0" indent="0" algn="l" defTabSz="622300">
            <a:lnSpc>
              <a:spcPct val="90000"/>
            </a:lnSpc>
            <a:spcBef>
              <a:spcPct val="0"/>
            </a:spcBef>
            <a:spcAft>
              <a:spcPct val="35000"/>
            </a:spcAft>
            <a:buNone/>
          </a:pPr>
          <a:r>
            <a:rPr lang="en-US" sz="1400" kern="1200" dirty="0">
              <a:solidFill>
                <a:schemeClr val="tx1"/>
              </a:solidFill>
            </a:rPr>
            <a:t>4) Common Suffixes</a:t>
          </a:r>
        </a:p>
        <a:p>
          <a:pPr marL="0" lvl="0" indent="0" algn="l" defTabSz="622300">
            <a:lnSpc>
              <a:spcPct val="90000"/>
            </a:lnSpc>
            <a:spcBef>
              <a:spcPct val="0"/>
            </a:spcBef>
            <a:spcAft>
              <a:spcPct val="35000"/>
            </a:spcAft>
            <a:buNone/>
          </a:pPr>
          <a:r>
            <a:rPr lang="en-US" sz="1400" kern="1200" dirty="0">
              <a:solidFill>
                <a:schemeClr val="tx1"/>
              </a:solidFill>
            </a:rPr>
            <a:t>5) Foreign Words </a:t>
          </a:r>
          <a:br>
            <a:rPr lang="en-US" sz="1400" kern="1200" dirty="0">
              <a:solidFill>
                <a:schemeClr val="tx1"/>
              </a:solidFill>
            </a:rPr>
          </a:br>
          <a:r>
            <a:rPr lang="en-US" sz="1400" kern="1200" dirty="0">
              <a:solidFill>
                <a:schemeClr val="tx1"/>
              </a:solidFill>
            </a:rPr>
            <a:t>    and Phrases</a:t>
          </a:r>
        </a:p>
      </dsp:txBody>
      <dsp:txXfrm rot="10800000">
        <a:off x="2210817" y="1724326"/>
        <a:ext cx="1680560" cy="2180130"/>
      </dsp:txXfrm>
    </dsp:sp>
    <dsp:sp modelId="{B256CE46-39C0-474F-96CC-C666053ED9C9}">
      <dsp:nvSpPr>
        <dsp:cNvPr id="0" name=""/>
        <dsp:cNvSpPr/>
      </dsp:nvSpPr>
      <dsp:spPr>
        <a:xfrm>
          <a:off x="4125876" y="276576"/>
          <a:ext cx="1790700" cy="1341120"/>
        </a:xfrm>
        <a:prstGeom prst="roundRect">
          <a:avLst>
            <a:gd name="adj" fmla="val 10000"/>
          </a:avLst>
        </a:prstGeom>
        <a:solidFill>
          <a:schemeClr val="accent4">
            <a:lumMod val="20000"/>
            <a:lumOff val="80000"/>
          </a:schemeClr>
        </a:solidFill>
        <a:ln w="12700" cap="flat" cmpd="sng" algn="ctr">
          <a:solidFill>
            <a:srgbClr val="262A63"/>
          </a:solidFill>
          <a:prstDash val="solid"/>
          <a:miter lim="800000"/>
        </a:ln>
        <a:effectLst/>
      </dsp:spPr>
      <dsp:style>
        <a:lnRef idx="2">
          <a:scrgbClr r="0" g="0" b="0"/>
        </a:lnRef>
        <a:fillRef idx="1">
          <a:scrgbClr r="0" g="0" b="0"/>
        </a:fillRef>
        <a:effectRef idx="0">
          <a:scrgbClr r="0" g="0" b="0"/>
        </a:effectRef>
        <a:fontRef idx="minor"/>
      </dsp:style>
    </dsp:sp>
    <dsp:sp modelId="{5E6BD2CC-8777-4578-9DB6-26FDDA8B6CA5}">
      <dsp:nvSpPr>
        <dsp:cNvPr id="0" name=""/>
        <dsp:cNvSpPr/>
      </dsp:nvSpPr>
      <dsp:spPr>
        <a:xfrm rot="10800000">
          <a:off x="4148152" y="1726226"/>
          <a:ext cx="1790700" cy="2235200"/>
        </a:xfrm>
        <a:prstGeom prst="round2SameRect">
          <a:avLst>
            <a:gd name="adj1" fmla="val 10500"/>
            <a:gd name="adj2" fmla="val 0"/>
          </a:avLst>
        </a:prstGeom>
        <a:solidFill>
          <a:schemeClr val="accent4">
            <a:lumMod val="20000"/>
            <a:lumOff val="80000"/>
          </a:schemeClr>
        </a:solidFill>
        <a:ln w="12700" cap="flat" cmpd="sng" algn="ctr">
          <a:solidFill>
            <a:srgbClr val="262A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1) Context Clues</a:t>
          </a:r>
        </a:p>
      </dsp:txBody>
      <dsp:txXfrm rot="10800000">
        <a:off x="4203222" y="1726226"/>
        <a:ext cx="1680560" cy="218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A0EC0-3A00-436B-B1F1-F3BCC64D0D7B}">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Orthographical Knowledge</a:t>
          </a:r>
        </a:p>
        <a:p>
          <a:pPr marL="0" lvl="0" indent="0" algn="ctr" defTabSz="666750">
            <a:lnSpc>
              <a:spcPct val="90000"/>
            </a:lnSpc>
            <a:spcBef>
              <a:spcPct val="0"/>
            </a:spcBef>
            <a:spcAft>
              <a:spcPct val="35000"/>
            </a:spcAft>
            <a:buNone/>
          </a:pPr>
          <a:r>
            <a:rPr lang="en-US" sz="1500" kern="1200" dirty="0"/>
            <a:t>(phonics)</a:t>
          </a:r>
        </a:p>
      </dsp:txBody>
      <dsp:txXfrm>
        <a:off x="3210560" y="987551"/>
        <a:ext cx="1219200" cy="1016000"/>
      </dsp:txXfrm>
    </dsp:sp>
    <dsp:sp modelId="{3D82551E-78A3-485D-A4B0-5C4606886AE1}">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Morphological Awareness</a:t>
          </a:r>
        </a:p>
      </dsp:txBody>
      <dsp:txXfrm>
        <a:off x="2153920" y="2600960"/>
        <a:ext cx="1828800" cy="894080"/>
      </dsp:txXfrm>
    </dsp:sp>
    <dsp:sp modelId="{12797BD8-00DD-46C9-8C64-9DD55F9ACDB0}">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Phonological Awareness</a:t>
          </a:r>
        </a:p>
        <a:p>
          <a:pPr marL="0" lvl="0" indent="0" algn="ctr" defTabSz="666750">
            <a:lnSpc>
              <a:spcPct val="90000"/>
            </a:lnSpc>
            <a:spcBef>
              <a:spcPct val="0"/>
            </a:spcBef>
            <a:spcAft>
              <a:spcPct val="35000"/>
            </a:spcAft>
            <a:buNone/>
          </a:pPr>
          <a:r>
            <a:rPr lang="en-US" sz="1500" kern="1200" dirty="0"/>
            <a:t>(phonemic)</a:t>
          </a:r>
        </a:p>
      </dsp:txBody>
      <dsp:txXfrm>
        <a:off x="1666240" y="987551"/>
        <a:ext cx="1219200" cy="1016000"/>
      </dsp:txXfrm>
    </dsp:sp>
    <dsp:sp modelId="{878432F1-A064-468C-98EC-7000362B4A51}">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212078-2302-416A-BA80-FF8093DF55C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5F99D8-1947-4092-AA1C-16049147FB09}">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C983C-B101-4093-B2F2-C764E797EAA5}">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7BB1B6-F2EA-48A9-AB01-E63CC423397F}">
      <dsp:nvSpPr>
        <dsp:cNvPr id="0" name=""/>
        <dsp:cNvSpPr/>
      </dsp:nvSpPr>
      <dsp:spPr>
        <a:xfrm>
          <a:off x="460128" y="312440"/>
          <a:ext cx="5580684" cy="62520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Dictionary</a:t>
          </a:r>
        </a:p>
      </dsp:txBody>
      <dsp:txXfrm>
        <a:off x="460128" y="312440"/>
        <a:ext cx="5580684" cy="625205"/>
      </dsp:txXfrm>
    </dsp:sp>
    <dsp:sp modelId="{802055D2-4E2C-48C3-B5A5-5F0E0064CDD5}">
      <dsp:nvSpPr>
        <dsp:cNvPr id="0" name=""/>
        <dsp:cNvSpPr/>
      </dsp:nvSpPr>
      <dsp:spPr>
        <a:xfrm>
          <a:off x="69375" y="234289"/>
          <a:ext cx="781507" cy="78150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42F8D-EBAB-4E8F-B426-65EDBDF70F69}">
      <dsp:nvSpPr>
        <dsp:cNvPr id="0" name=""/>
        <dsp:cNvSpPr/>
      </dsp:nvSpPr>
      <dsp:spPr>
        <a:xfrm>
          <a:off x="818573" y="1250411"/>
          <a:ext cx="5222240" cy="62520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Glossary</a:t>
          </a:r>
        </a:p>
      </dsp:txBody>
      <dsp:txXfrm>
        <a:off x="818573" y="1250411"/>
        <a:ext cx="5222240" cy="625205"/>
      </dsp:txXfrm>
    </dsp:sp>
    <dsp:sp modelId="{E351A9B6-0F94-4053-93EF-C346C08647D5}">
      <dsp:nvSpPr>
        <dsp:cNvPr id="0" name=""/>
        <dsp:cNvSpPr/>
      </dsp:nvSpPr>
      <dsp:spPr>
        <a:xfrm>
          <a:off x="427819" y="1172260"/>
          <a:ext cx="781507" cy="781507"/>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A14F8-C07D-4BC7-87B9-CF627378B491}">
      <dsp:nvSpPr>
        <dsp:cNvPr id="0" name=""/>
        <dsp:cNvSpPr/>
      </dsp:nvSpPr>
      <dsp:spPr>
        <a:xfrm>
          <a:off x="818573" y="2188382"/>
          <a:ext cx="5222240" cy="62520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Atlas</a:t>
          </a:r>
        </a:p>
      </dsp:txBody>
      <dsp:txXfrm>
        <a:off x="818573" y="2188382"/>
        <a:ext cx="5222240" cy="625205"/>
      </dsp:txXfrm>
    </dsp:sp>
    <dsp:sp modelId="{3F7995E4-0C2B-4312-9E02-C73F85BD23C1}">
      <dsp:nvSpPr>
        <dsp:cNvPr id="0" name=""/>
        <dsp:cNvSpPr/>
      </dsp:nvSpPr>
      <dsp:spPr>
        <a:xfrm>
          <a:off x="427819" y="2110232"/>
          <a:ext cx="781507" cy="781507"/>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D00D2-2FD4-4D5D-98C7-21EBD63F7CA2}">
      <dsp:nvSpPr>
        <dsp:cNvPr id="0" name=""/>
        <dsp:cNvSpPr/>
      </dsp:nvSpPr>
      <dsp:spPr>
        <a:xfrm>
          <a:off x="460128" y="3126353"/>
          <a:ext cx="5580684" cy="62520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Internet</a:t>
          </a:r>
        </a:p>
      </dsp:txBody>
      <dsp:txXfrm>
        <a:off x="460128" y="3126353"/>
        <a:ext cx="5580684" cy="625205"/>
      </dsp:txXfrm>
    </dsp:sp>
    <dsp:sp modelId="{B51EEE4F-8DF1-4132-9287-FB7A49335F17}">
      <dsp:nvSpPr>
        <dsp:cNvPr id="0" name=""/>
        <dsp:cNvSpPr/>
      </dsp:nvSpPr>
      <dsp:spPr>
        <a:xfrm>
          <a:off x="69375" y="3048203"/>
          <a:ext cx="781507" cy="781507"/>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E9C2-71AB-488B-ACD3-1EBA7B771F07}">
      <dsp:nvSpPr>
        <dsp:cNvPr id="0" name=""/>
        <dsp:cNvSpPr/>
      </dsp:nvSpPr>
      <dsp:spPr>
        <a:xfrm>
          <a:off x="1422588" y="524516"/>
          <a:ext cx="3512079" cy="3512079"/>
        </a:xfrm>
        <a:prstGeom prst="blockArc">
          <a:avLst>
            <a:gd name="adj1" fmla="val 10800000"/>
            <a:gd name="adj2" fmla="val 162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07E33D-F767-42B3-9A75-60CEDC51E89E}">
      <dsp:nvSpPr>
        <dsp:cNvPr id="0" name=""/>
        <dsp:cNvSpPr/>
      </dsp:nvSpPr>
      <dsp:spPr>
        <a:xfrm>
          <a:off x="1422588" y="524516"/>
          <a:ext cx="3512079" cy="3512079"/>
        </a:xfrm>
        <a:prstGeom prst="blockArc">
          <a:avLst>
            <a:gd name="adj1" fmla="val 5400000"/>
            <a:gd name="adj2" fmla="val 108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235F6-91FB-43D0-A97A-05345B690EDB}">
      <dsp:nvSpPr>
        <dsp:cNvPr id="0" name=""/>
        <dsp:cNvSpPr/>
      </dsp:nvSpPr>
      <dsp:spPr>
        <a:xfrm>
          <a:off x="1422588" y="524516"/>
          <a:ext cx="3512079" cy="3512079"/>
        </a:xfrm>
        <a:prstGeom prst="blockArc">
          <a:avLst>
            <a:gd name="adj1" fmla="val 0"/>
            <a:gd name="adj2" fmla="val 54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6C30E-5747-41D3-91D1-99F2847E2033}">
      <dsp:nvSpPr>
        <dsp:cNvPr id="0" name=""/>
        <dsp:cNvSpPr/>
      </dsp:nvSpPr>
      <dsp:spPr>
        <a:xfrm>
          <a:off x="1422588" y="524516"/>
          <a:ext cx="3512079" cy="3512079"/>
        </a:xfrm>
        <a:prstGeom prst="blockArc">
          <a:avLst>
            <a:gd name="adj1" fmla="val 16200000"/>
            <a:gd name="adj2" fmla="val 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5178EC-FA99-4D5B-9DFE-75611BAE9930}">
      <dsp:nvSpPr>
        <dsp:cNvPr id="0" name=""/>
        <dsp:cNvSpPr/>
      </dsp:nvSpPr>
      <dsp:spPr>
        <a:xfrm>
          <a:off x="2219130" y="1473482"/>
          <a:ext cx="1918995" cy="1614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COMPASS REFLECTION</a:t>
          </a:r>
        </a:p>
      </dsp:txBody>
      <dsp:txXfrm>
        <a:off x="2500160" y="1709868"/>
        <a:ext cx="1356935" cy="1141375"/>
      </dsp:txXfrm>
    </dsp:sp>
    <dsp:sp modelId="{4DD5A817-F0A8-45D4-B93A-4EE26FAA5419}">
      <dsp:nvSpPr>
        <dsp:cNvPr id="0" name=""/>
        <dsp:cNvSpPr/>
      </dsp:nvSpPr>
      <dsp:spPr>
        <a:xfrm>
          <a:off x="2613676" y="241"/>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NORTH</a:t>
          </a:r>
        </a:p>
      </dsp:txBody>
      <dsp:txXfrm>
        <a:off x="2779146" y="165711"/>
        <a:ext cx="798963" cy="798963"/>
      </dsp:txXfrm>
    </dsp:sp>
    <dsp:sp modelId="{C6189157-41E9-46AC-A9A0-DA377054CFE2}">
      <dsp:nvSpPr>
        <dsp:cNvPr id="0" name=""/>
        <dsp:cNvSpPr/>
      </dsp:nvSpPr>
      <dsp:spPr>
        <a:xfrm>
          <a:off x="4329040" y="1715604"/>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EAST</a:t>
          </a:r>
        </a:p>
      </dsp:txBody>
      <dsp:txXfrm>
        <a:off x="4494510" y="1881074"/>
        <a:ext cx="798963" cy="798963"/>
      </dsp:txXfrm>
    </dsp:sp>
    <dsp:sp modelId="{B2549118-05FB-43D1-8E7B-4CF24B12F5C1}">
      <dsp:nvSpPr>
        <dsp:cNvPr id="0" name=""/>
        <dsp:cNvSpPr/>
      </dsp:nvSpPr>
      <dsp:spPr>
        <a:xfrm>
          <a:off x="2613676" y="3430968"/>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SOUTH</a:t>
          </a:r>
        </a:p>
      </dsp:txBody>
      <dsp:txXfrm>
        <a:off x="2779146" y="3596438"/>
        <a:ext cx="798963" cy="798963"/>
      </dsp:txXfrm>
    </dsp:sp>
    <dsp:sp modelId="{0DCCC59E-FDEB-4DE0-8DB4-CEC8DA891C47}">
      <dsp:nvSpPr>
        <dsp:cNvPr id="0" name=""/>
        <dsp:cNvSpPr/>
      </dsp:nvSpPr>
      <dsp:spPr>
        <a:xfrm>
          <a:off x="898313" y="1715604"/>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WEST</a:t>
          </a:r>
        </a:p>
      </dsp:txBody>
      <dsp:txXfrm>
        <a:off x="1063783" y="1881074"/>
        <a:ext cx="798963" cy="798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E9C2-71AB-488B-ACD3-1EBA7B771F07}">
      <dsp:nvSpPr>
        <dsp:cNvPr id="0" name=""/>
        <dsp:cNvSpPr/>
      </dsp:nvSpPr>
      <dsp:spPr>
        <a:xfrm>
          <a:off x="1422588" y="524516"/>
          <a:ext cx="3512079" cy="3512079"/>
        </a:xfrm>
        <a:prstGeom prst="blockArc">
          <a:avLst>
            <a:gd name="adj1" fmla="val 10800000"/>
            <a:gd name="adj2" fmla="val 162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07E33D-F767-42B3-9A75-60CEDC51E89E}">
      <dsp:nvSpPr>
        <dsp:cNvPr id="0" name=""/>
        <dsp:cNvSpPr/>
      </dsp:nvSpPr>
      <dsp:spPr>
        <a:xfrm>
          <a:off x="1422588" y="524516"/>
          <a:ext cx="3512079" cy="3512079"/>
        </a:xfrm>
        <a:prstGeom prst="blockArc">
          <a:avLst>
            <a:gd name="adj1" fmla="val 5400000"/>
            <a:gd name="adj2" fmla="val 108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235F6-91FB-43D0-A97A-05345B690EDB}">
      <dsp:nvSpPr>
        <dsp:cNvPr id="0" name=""/>
        <dsp:cNvSpPr/>
      </dsp:nvSpPr>
      <dsp:spPr>
        <a:xfrm>
          <a:off x="1422588" y="524516"/>
          <a:ext cx="3512079" cy="3512079"/>
        </a:xfrm>
        <a:prstGeom prst="blockArc">
          <a:avLst>
            <a:gd name="adj1" fmla="val 0"/>
            <a:gd name="adj2" fmla="val 54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6C30E-5747-41D3-91D1-99F2847E2033}">
      <dsp:nvSpPr>
        <dsp:cNvPr id="0" name=""/>
        <dsp:cNvSpPr/>
      </dsp:nvSpPr>
      <dsp:spPr>
        <a:xfrm>
          <a:off x="1422588" y="524516"/>
          <a:ext cx="3512079" cy="3512079"/>
        </a:xfrm>
        <a:prstGeom prst="blockArc">
          <a:avLst>
            <a:gd name="adj1" fmla="val 16200000"/>
            <a:gd name="adj2" fmla="val 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5178EC-FA99-4D5B-9DFE-75611BAE9930}">
      <dsp:nvSpPr>
        <dsp:cNvPr id="0" name=""/>
        <dsp:cNvSpPr/>
      </dsp:nvSpPr>
      <dsp:spPr>
        <a:xfrm>
          <a:off x="2219130" y="1473482"/>
          <a:ext cx="1918995" cy="1614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COMPASS </a:t>
          </a:r>
          <a:r>
            <a:rPr lang="en-US" sz="2000" b="1" kern="1200" dirty="0">
              <a:latin typeface="Calibri Light"/>
            </a:rPr>
            <a:t>REFLECTION</a:t>
          </a:r>
          <a:endParaRPr lang="en-US" sz="2000" b="1" kern="1200" dirty="0"/>
        </a:p>
      </dsp:txBody>
      <dsp:txXfrm>
        <a:off x="2500160" y="1709868"/>
        <a:ext cx="1356935" cy="1141375"/>
      </dsp:txXfrm>
    </dsp:sp>
    <dsp:sp modelId="{4DD5A817-F0A8-45D4-B93A-4EE26FAA5419}">
      <dsp:nvSpPr>
        <dsp:cNvPr id="0" name=""/>
        <dsp:cNvSpPr/>
      </dsp:nvSpPr>
      <dsp:spPr>
        <a:xfrm>
          <a:off x="2613676" y="241"/>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NORTH</a:t>
          </a:r>
        </a:p>
      </dsp:txBody>
      <dsp:txXfrm>
        <a:off x="2779146" y="165711"/>
        <a:ext cx="798963" cy="798963"/>
      </dsp:txXfrm>
    </dsp:sp>
    <dsp:sp modelId="{C6189157-41E9-46AC-A9A0-DA377054CFE2}">
      <dsp:nvSpPr>
        <dsp:cNvPr id="0" name=""/>
        <dsp:cNvSpPr/>
      </dsp:nvSpPr>
      <dsp:spPr>
        <a:xfrm>
          <a:off x="4329040" y="1715604"/>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EAST</a:t>
          </a:r>
        </a:p>
      </dsp:txBody>
      <dsp:txXfrm>
        <a:off x="4494510" y="1881074"/>
        <a:ext cx="798963" cy="798963"/>
      </dsp:txXfrm>
    </dsp:sp>
    <dsp:sp modelId="{B2549118-05FB-43D1-8E7B-4CF24B12F5C1}">
      <dsp:nvSpPr>
        <dsp:cNvPr id="0" name=""/>
        <dsp:cNvSpPr/>
      </dsp:nvSpPr>
      <dsp:spPr>
        <a:xfrm>
          <a:off x="2613676" y="3430968"/>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SOUTH</a:t>
          </a:r>
        </a:p>
      </dsp:txBody>
      <dsp:txXfrm>
        <a:off x="2779146" y="3596438"/>
        <a:ext cx="798963" cy="798963"/>
      </dsp:txXfrm>
    </dsp:sp>
    <dsp:sp modelId="{0DCCC59E-FDEB-4DE0-8DB4-CEC8DA891C47}">
      <dsp:nvSpPr>
        <dsp:cNvPr id="0" name=""/>
        <dsp:cNvSpPr/>
      </dsp:nvSpPr>
      <dsp:spPr>
        <a:xfrm>
          <a:off x="898313" y="1715604"/>
          <a:ext cx="1129903" cy="112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WEST</a:t>
          </a:r>
        </a:p>
      </dsp:txBody>
      <dsp:txXfrm>
        <a:off x="1063783" y="1881074"/>
        <a:ext cx="798963" cy="79896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D4E94-6D7C-4E30-A0BB-49BF78D7F5B7}"/>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8B97C833-E24D-457D-B5BE-40C740061436}"/>
              </a:ext>
            </a:extLst>
          </p:cNvPr>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98DF6F5D-86E9-41EE-BDCA-820F1199682A}" type="datetimeFigureOut">
              <a:rPr lang="en-US" altLang="en-US"/>
              <a:pPr>
                <a:defRPr/>
              </a:pPr>
              <a:t>05/20/2022</a:t>
            </a:fld>
            <a:endParaRPr lang="en-US" altLang="en-US"/>
          </a:p>
        </p:txBody>
      </p:sp>
      <p:sp>
        <p:nvSpPr>
          <p:cNvPr id="4" name="Footer Placeholder 3">
            <a:extLst>
              <a:ext uri="{FF2B5EF4-FFF2-40B4-BE49-F238E27FC236}">
                <a16:creationId xmlns:a16="http://schemas.microsoft.com/office/drawing/2014/main" id="{3FEB82A7-7DB1-4221-BE71-A34F2C7596AF}"/>
              </a:ext>
            </a:extLst>
          </p:cNvPr>
          <p:cNvSpPr>
            <a:spLocks noGrp="1"/>
          </p:cNvSpPr>
          <p:nvPr>
            <p:ph type="ftr" sz="quarter" idx="2"/>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FE8CAE7B-DE45-496A-8BB7-FA69630CB549}"/>
              </a:ext>
            </a:extLst>
          </p:cNvPr>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D667280-4BE5-4E92-9BF3-4637F3B3F0D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C328E7-4192-4665-B88B-B7F42A8D7984}"/>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B7D8D5A9-E274-4197-8F62-633D14B20779}"/>
              </a:ext>
            </a:extLst>
          </p:cNvPr>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E3649F37-8538-40D1-BC35-C44DFA524BBD}" type="datetimeFigureOut">
              <a:rPr lang="en-US" altLang="en-US"/>
              <a:pPr>
                <a:defRPr/>
              </a:pPr>
              <a:t>05/20/2022</a:t>
            </a:fld>
            <a:endParaRPr lang="en-US" altLang="en-US"/>
          </a:p>
        </p:txBody>
      </p:sp>
      <p:sp>
        <p:nvSpPr>
          <p:cNvPr id="4" name="Slide Image Placeholder 3">
            <a:extLst>
              <a:ext uri="{FF2B5EF4-FFF2-40B4-BE49-F238E27FC236}">
                <a16:creationId xmlns:a16="http://schemas.microsoft.com/office/drawing/2014/main" id="{689B8E68-28EF-4099-A942-8D67FA78F99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86810379-C268-402C-AE6C-EC08BC7FD7A3}"/>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F8784D3-DFAA-45B6-ABEC-6FB3A4C57D1B}"/>
              </a:ext>
            </a:extLst>
          </p:cNvPr>
          <p:cNvSpPr>
            <a:spLocks noGrp="1"/>
          </p:cNvSpPr>
          <p:nvPr>
            <p:ph type="ftr" sz="quarter" idx="4"/>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67C61933-82E5-4730-91C0-BD5574B6B390}"/>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357E23B-7831-48A8-ADD3-84C525C3B8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CEA63FE-0609-3AA7-D213-BA5DCE6C97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36193D2-8E45-42B6-B4D0-FB68E2395C7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(1/50)</a:t>
            </a:r>
            <a:endParaRPr lang="en-US" dirty="0"/>
          </a:p>
          <a:p>
            <a:pPr>
              <a:defRPr/>
            </a:pPr>
            <a:endParaRPr lang="en-US" altLang="en-US" b="1" dirty="0"/>
          </a:p>
          <a:p>
            <a:pPr>
              <a:defRPr/>
            </a:pPr>
            <a:r>
              <a:rPr lang="en-US" altLang="en-US" dirty="0"/>
              <a:t>Thank you for joining us to explore Explicit Vocabulary Development and Instruction! </a:t>
            </a:r>
            <a:endParaRPr lang="en-US" altLang="en-US" dirty="0">
              <a:cs typeface="Calibri"/>
            </a:endParaRPr>
          </a:p>
          <a:p>
            <a:pPr>
              <a:defRPr/>
            </a:pPr>
            <a:endParaRPr lang="en-US" altLang="en-US" dirty="0"/>
          </a:p>
          <a:p>
            <a:pPr>
              <a:defRPr/>
            </a:pPr>
            <a:r>
              <a:rPr lang="en-US" altLang="en-US" dirty="0"/>
              <a:t>(Facilitators introduce themselves.)</a:t>
            </a:r>
          </a:p>
          <a:p>
            <a:pPr>
              <a:defRPr/>
            </a:pPr>
            <a:endParaRPr lang="en-US" altLang="en-US" dirty="0"/>
          </a:p>
          <a:p>
            <a:pPr>
              <a:defRPr/>
            </a:pPr>
            <a:r>
              <a:rPr lang="en-US" altLang="en-US" dirty="0"/>
              <a:t>Today we will dive into vocabulary with a focus on:</a:t>
            </a:r>
          </a:p>
          <a:p>
            <a:pPr marL="174708" indent="-174708">
              <a:buFont typeface="Arial" panose="020B0604020202020204" pitchFamily="34" charset="0"/>
              <a:buChar char="•"/>
              <a:defRPr/>
            </a:pPr>
            <a:r>
              <a:rPr lang="en-US" altLang="en-US" dirty="0"/>
              <a:t>The types of vocabulary;</a:t>
            </a:r>
          </a:p>
          <a:p>
            <a:pPr marL="174708" indent="-174708">
              <a:buFont typeface="Arial" panose="020B0604020202020204" pitchFamily="34" charset="0"/>
              <a:buChar char="•"/>
              <a:defRPr/>
            </a:pPr>
            <a:r>
              <a:rPr lang="en-US" altLang="en-US" dirty="0"/>
              <a:t>Selecting vocabulary words for instruction;</a:t>
            </a:r>
          </a:p>
          <a:p>
            <a:pPr marL="174708" indent="-174708">
              <a:buFont typeface="Arial" panose="020B0604020202020204" pitchFamily="34" charset="0"/>
              <a:buChar char="•"/>
              <a:defRPr/>
            </a:pPr>
            <a:r>
              <a:rPr lang="en-US" altLang="en-US" dirty="0"/>
              <a:t>B.E.S.T. English Language Arts (ELA) Standards vocabulary benchmarks; and</a:t>
            </a:r>
          </a:p>
          <a:p>
            <a:pPr marL="174708" indent="-174708">
              <a:buFont typeface="Arial" panose="020B0604020202020204" pitchFamily="34" charset="0"/>
              <a:buChar char="•"/>
              <a:defRPr/>
            </a:pPr>
            <a:r>
              <a:rPr lang="en-US" altLang="en-US" dirty="0"/>
              <a:t>Explicit instructional routines for teaching vocabulary.</a:t>
            </a:r>
          </a:p>
          <a:p>
            <a:pPr>
              <a:defRPr/>
            </a:pPr>
            <a:endParaRPr lang="en-US" altLang="en-US" dirty="0"/>
          </a:p>
          <a:p>
            <a:pPr>
              <a:defRPr/>
            </a:pPr>
            <a:endParaRPr lang="en-US" altLang="en-US" dirty="0"/>
          </a:p>
        </p:txBody>
      </p:sp>
      <p:sp>
        <p:nvSpPr>
          <p:cNvPr id="17412" name="Slide Number Placeholder 3">
            <a:extLst>
              <a:ext uri="{FF2B5EF4-FFF2-40B4-BE49-F238E27FC236}">
                <a16:creationId xmlns:a16="http://schemas.microsoft.com/office/drawing/2014/main" id="{EB9D9ABA-B3FC-A446-1DFC-6E7E1B4CB5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B88E52-F8FA-44F6-9FC6-340263904715}"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B84CA5D-7DF9-74C7-967A-A2FA6AB77B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BAC089D-DCF1-FFFD-70D5-5B5A6E254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1.5 minutes (14/50)</a:t>
            </a:r>
            <a:endParaRPr lang="en-US" dirty="0"/>
          </a:p>
          <a:p>
            <a:endParaRPr lang="en-US" altLang="en-US" b="1" dirty="0"/>
          </a:p>
          <a:p>
            <a:r>
              <a:rPr lang="en-US" altLang="en-US" b="1" dirty="0"/>
              <a:t>Handout #2 B.E.S.T. Explicit Vocabulary Instruction Benchmarks and Appendices</a:t>
            </a:r>
          </a:p>
          <a:p>
            <a:endParaRPr lang="en-US" altLang="en-US" b="1" dirty="0"/>
          </a:p>
          <a:p>
            <a:r>
              <a:rPr lang="en-US" altLang="en-US" dirty="0"/>
              <a:t>Remember to reference the benchmark clarifications when planning for vocabulary instruction. </a:t>
            </a:r>
          </a:p>
          <a:p>
            <a:endParaRPr lang="en-US" altLang="en-US" dirty="0"/>
          </a:p>
          <a:p>
            <a:r>
              <a:rPr lang="en-US" altLang="en-US" dirty="0"/>
              <a:t>ELA.3.V.1.1 – Referring back to the coding scheme, you can see that this first benchmark is:</a:t>
            </a:r>
          </a:p>
          <a:p>
            <a:r>
              <a:rPr lang="en-US" altLang="en-US" dirty="0"/>
              <a:t>ELA </a:t>
            </a:r>
          </a:p>
          <a:p>
            <a:r>
              <a:rPr lang="en-US" altLang="en-US" dirty="0"/>
              <a:t>Grade 3</a:t>
            </a:r>
          </a:p>
          <a:p>
            <a:r>
              <a:rPr lang="en-US" altLang="en-US" dirty="0"/>
              <a:t>Vocabulary strand</a:t>
            </a:r>
          </a:p>
          <a:p>
            <a:r>
              <a:rPr lang="en-US" altLang="en-US" dirty="0"/>
              <a:t>Standard 1 - Finding Meaning is the only standard</a:t>
            </a:r>
          </a:p>
          <a:p>
            <a:r>
              <a:rPr lang="en-US" altLang="en-US" dirty="0"/>
              <a:t>Benchmark 1 - Academic Vocabulary</a:t>
            </a:r>
          </a:p>
          <a:p>
            <a:r>
              <a:rPr lang="en-US" altLang="en-US" dirty="0"/>
              <a:t>The benchmark requires students to “Use grade-level academic vocabulary appropriately in speaking and writing. The clarification expands upon the benchmark to define </a:t>
            </a:r>
            <a:r>
              <a:rPr lang="en-US" altLang="en-US" i="1" dirty="0"/>
              <a:t>Grade-level academic vocabulary </a:t>
            </a:r>
            <a:r>
              <a:rPr lang="en-US" altLang="en-US" dirty="0"/>
              <a:t>as words that are likely to appear across subject areas for the current grade level and beyond, vital to comprehension, critical for academic discussions and writing and usually require explicit instruction.”</a:t>
            </a:r>
          </a:p>
          <a:p>
            <a:endParaRPr lang="en-US" altLang="en-US" dirty="0"/>
          </a:p>
          <a:p>
            <a:r>
              <a:rPr lang="en-US" altLang="en-US" dirty="0"/>
              <a:t>As a second example, we will look at the clarification for ELA.3.V.1.2. You can see that this is Grade 3; Vocabulary strand; Standard 1; Benchmark 2, which is Morphology. (Read benchmark) The clarification draws your attention to the list of common Greek and Latin roots and affixes that is provided within Appendix D.</a:t>
            </a:r>
          </a:p>
          <a:p>
            <a:endParaRPr lang="en-US" altLang="en-US" dirty="0"/>
          </a:p>
          <a:p>
            <a:r>
              <a:rPr lang="en-US" altLang="en-US" dirty="0"/>
              <a:t>Provide</a:t>
            </a:r>
            <a:r>
              <a:rPr lang="en-US" altLang="en-US" b="1" dirty="0"/>
              <a:t> Handout #2 B.E.S.T. Explicit Vocabulary Instruction Benchmarks and Appendices </a:t>
            </a:r>
            <a:r>
              <a:rPr lang="en-US" altLang="en-US" dirty="0"/>
              <a:t>and call attention to the benchmark clarifications.</a:t>
            </a:r>
          </a:p>
        </p:txBody>
      </p:sp>
      <p:sp>
        <p:nvSpPr>
          <p:cNvPr id="35844" name="Slide Number Placeholder 3">
            <a:extLst>
              <a:ext uri="{FF2B5EF4-FFF2-40B4-BE49-F238E27FC236}">
                <a16:creationId xmlns:a16="http://schemas.microsoft.com/office/drawing/2014/main" id="{F857FFA5-E2F6-B9ED-6111-997A4C717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0B04DE-FA30-470D-AA97-01B2FCBF4512}"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A83F7D8-AF84-18A1-FE2A-383E31D2D0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3DAD5B1-2DD9-4E24-A166-01F25D42F9E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3 minutes (17/50)</a:t>
            </a:r>
            <a:endParaRPr lang="en-US" dirty="0"/>
          </a:p>
          <a:p>
            <a:pPr>
              <a:defRPr/>
            </a:pPr>
            <a:endParaRPr lang="en-US" altLang="en-US" dirty="0"/>
          </a:p>
          <a:p>
            <a:pPr>
              <a:defRPr/>
            </a:pPr>
            <a:r>
              <a:rPr lang="en-US" altLang="en-US" b="1" dirty="0"/>
              <a:t>Handout #2 B.E.S.T. Explicit Vocabulary Instruction Benchmarks and Appendices</a:t>
            </a:r>
          </a:p>
          <a:p>
            <a:pPr>
              <a:defRPr/>
            </a:pPr>
            <a:endParaRPr lang="en-US" altLang="en-US" b="1" dirty="0"/>
          </a:p>
          <a:p>
            <a:pPr>
              <a:defRPr/>
            </a:pPr>
            <a:r>
              <a:rPr lang="en-US" altLang="en-US" dirty="0"/>
              <a:t>Appendix D of Florida’s B.E.S.T. ELA Standards provides valuable resources pertaining to vocabulary instruction. You will find:</a:t>
            </a:r>
          </a:p>
          <a:p>
            <a:pPr>
              <a:defRPr/>
            </a:pPr>
            <a:endParaRPr lang="en-US" altLang="en-US" dirty="0"/>
          </a:p>
          <a:p>
            <a:pPr marL="232943" indent="-232943">
              <a:buFontTx/>
              <a:buAutoNum type="arabicPeriod"/>
              <a:defRPr/>
            </a:pPr>
            <a:r>
              <a:rPr lang="en-US" altLang="en-US" dirty="0"/>
              <a:t>A guide for selecting academic vocabulary;</a:t>
            </a:r>
          </a:p>
          <a:p>
            <a:pPr marL="232943" indent="-232943">
              <a:buFontTx/>
              <a:buAutoNum type="arabicPeriod"/>
              <a:defRPr/>
            </a:pPr>
            <a:r>
              <a:rPr lang="en-US" altLang="en-US" dirty="0"/>
              <a:t>Resources that support morphology including:</a:t>
            </a:r>
          </a:p>
          <a:p>
            <a:pPr marL="640594" lvl="1" indent="-174708">
              <a:buFont typeface="Arial" panose="020B0604020202020204" pitchFamily="34" charset="0"/>
              <a:buChar char="•"/>
              <a:defRPr/>
            </a:pPr>
            <a:r>
              <a:rPr lang="en-US" altLang="en-US" dirty="0"/>
              <a:t>Lists of frequently occurring base words for 1</a:t>
            </a:r>
            <a:r>
              <a:rPr lang="en-US" altLang="en-US" baseline="30000" dirty="0"/>
              <a:t>st</a:t>
            </a:r>
            <a:r>
              <a:rPr lang="en-US" altLang="en-US" dirty="0"/>
              <a:t> and 2</a:t>
            </a:r>
            <a:r>
              <a:rPr lang="en-US" altLang="en-US" baseline="30000" dirty="0"/>
              <a:t>nd</a:t>
            </a:r>
            <a:r>
              <a:rPr lang="en-US" altLang="en-US" dirty="0"/>
              <a:t> grade</a:t>
            </a:r>
          </a:p>
          <a:p>
            <a:pPr marL="640594" lvl="1" indent="-174708">
              <a:buFont typeface="Arial" panose="020B0604020202020204" pitchFamily="34" charset="0"/>
              <a:buChar char="•"/>
              <a:defRPr/>
            </a:pPr>
            <a:r>
              <a:rPr lang="en-US" altLang="en-US" dirty="0"/>
              <a:t>Sample lists of Greek and Latin roots for 3</a:t>
            </a:r>
            <a:r>
              <a:rPr lang="en-US" altLang="en-US" baseline="30000" dirty="0"/>
              <a:t>rd</a:t>
            </a:r>
            <a:r>
              <a:rPr lang="en-US" altLang="en-US" dirty="0"/>
              <a:t>-5</a:t>
            </a:r>
            <a:r>
              <a:rPr lang="en-US" altLang="en-US" baseline="30000" dirty="0"/>
              <a:t>th</a:t>
            </a:r>
            <a:r>
              <a:rPr lang="en-US" altLang="en-US" dirty="0"/>
              <a:t> grade and for 6</a:t>
            </a:r>
            <a:r>
              <a:rPr lang="en-US" altLang="en-US" baseline="30000" dirty="0"/>
              <a:t>th</a:t>
            </a:r>
            <a:r>
              <a:rPr lang="en-US" altLang="en-US" dirty="0"/>
              <a:t>-8</a:t>
            </a:r>
            <a:r>
              <a:rPr lang="en-US" altLang="en-US" baseline="30000" dirty="0"/>
              <a:t>th</a:t>
            </a:r>
            <a:r>
              <a:rPr lang="en-US" altLang="en-US" dirty="0"/>
              <a:t> grade</a:t>
            </a:r>
          </a:p>
          <a:p>
            <a:pPr marL="640594" lvl="1" indent="-174708">
              <a:buFont typeface="Arial" panose="020B0604020202020204" pitchFamily="34" charset="0"/>
              <a:buChar char="•"/>
              <a:defRPr/>
            </a:pPr>
            <a:r>
              <a:rPr lang="en-US" altLang="en-US" dirty="0"/>
              <a:t>Charts of common prefixes and suffixes; including the part of speech, a definition/meaning and examples; and</a:t>
            </a:r>
          </a:p>
          <a:p>
            <a:pPr>
              <a:buFont typeface="Arial" panose="020B0604020202020204" pitchFamily="34" charset="0"/>
              <a:buNone/>
              <a:defRPr/>
            </a:pPr>
            <a:r>
              <a:rPr lang="en-US" altLang="en-US" dirty="0"/>
              <a:t>3.   A guide for context clues and word relationships.</a:t>
            </a:r>
          </a:p>
          <a:p>
            <a:pPr>
              <a:buFont typeface="Arial" panose="020B0604020202020204" pitchFamily="34" charset="0"/>
              <a:buNone/>
              <a:defRPr/>
            </a:pPr>
            <a:endParaRPr lang="en-US" altLang="en-US" dirty="0"/>
          </a:p>
          <a:p>
            <a:pPr>
              <a:defRPr/>
            </a:pPr>
            <a:r>
              <a:rPr lang="en-US" altLang="en-US" dirty="0"/>
              <a:t>Provide time for participants to review the appendix pages within </a:t>
            </a:r>
            <a:r>
              <a:rPr lang="en-US" altLang="en-US" b="1" dirty="0"/>
              <a:t>Handout #2 B.E.S.T. Explicit Vocabulary Instruction Benchmarks and Appendices</a:t>
            </a:r>
            <a:r>
              <a:rPr lang="en-US" altLang="en-US" dirty="0"/>
              <a:t>.</a:t>
            </a:r>
          </a:p>
          <a:p>
            <a:pPr>
              <a:defRPr/>
            </a:pPr>
            <a:endParaRPr lang="en-US" dirty="0"/>
          </a:p>
          <a:p>
            <a:pPr>
              <a:buFont typeface="Arial" panose="020B0604020202020204" pitchFamily="34" charset="0"/>
              <a:buNone/>
              <a:defRPr/>
            </a:pPr>
            <a:endParaRPr lang="en-US" altLang="en-US" dirty="0"/>
          </a:p>
          <a:p>
            <a:pPr>
              <a:defRPr/>
            </a:pPr>
            <a:endParaRPr lang="en-US" altLang="en-US" dirty="0"/>
          </a:p>
          <a:p>
            <a:pPr>
              <a:defRPr/>
            </a:pPr>
            <a:endParaRPr lang="en-US" altLang="en-US" dirty="0"/>
          </a:p>
        </p:txBody>
      </p:sp>
      <p:sp>
        <p:nvSpPr>
          <p:cNvPr id="37892" name="Slide Number Placeholder 3">
            <a:extLst>
              <a:ext uri="{FF2B5EF4-FFF2-40B4-BE49-F238E27FC236}">
                <a16:creationId xmlns:a16="http://schemas.microsoft.com/office/drawing/2014/main" id="{2A7D82B0-A365-C8D0-7720-C47BE66CDB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F1AA6C-1F0D-42DE-BAA2-F17080E0BA4C}"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84;gbb483ec6d4_0_73:notes">
            <a:extLst>
              <a:ext uri="{FF2B5EF4-FFF2-40B4-BE49-F238E27FC236}">
                <a16:creationId xmlns:a16="http://schemas.microsoft.com/office/drawing/2014/main" id="{3BD4CFEE-1AA7-F9F3-FCA9-79F9A6C02B9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9939" name="Google Shape;285;gbb483ec6d4_0_73:notes">
            <a:extLst>
              <a:ext uri="{FF2B5EF4-FFF2-40B4-BE49-F238E27FC236}">
                <a16:creationId xmlns:a16="http://schemas.microsoft.com/office/drawing/2014/main" id="{D2D7A3CC-49A8-D9BF-76E3-CCDC9290C8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7" tIns="46565" rIns="93157" bIns="46565" numCol="1" anchor="t" anchorCtr="0" compatLnSpc="1">
            <a:prstTxWarp prst="textNoShape">
              <a:avLst/>
            </a:prstTxWarp>
          </a:bodyPr>
          <a:lstStyle/>
          <a:p>
            <a:r>
              <a:rPr lang="en-US" altLang="en-US" b="1" dirty="0"/>
              <a:t>.5 minute (17.5/50)</a:t>
            </a:r>
            <a:endParaRPr lang="en-US" dirty="0"/>
          </a:p>
          <a:p>
            <a:endParaRPr lang="en-US" altLang="en-US" dirty="0"/>
          </a:p>
          <a:p>
            <a:r>
              <a:rPr lang="en-US" altLang="en-US" dirty="0"/>
              <a:t>Review quote on slide from IES Practice Guide.</a:t>
            </a:r>
          </a:p>
        </p:txBody>
      </p:sp>
      <p:sp>
        <p:nvSpPr>
          <p:cNvPr id="39940" name="Google Shape;286;gbb483ec6d4_0_73:notes">
            <a:extLst>
              <a:ext uri="{FF2B5EF4-FFF2-40B4-BE49-F238E27FC236}">
                <a16:creationId xmlns:a16="http://schemas.microsoft.com/office/drawing/2014/main" id="{8E0830F5-A541-027A-E281-3F3DC1DA69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7" tIns="46565" rIns="93157" bIns="46565"/>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ts val="1200"/>
            </a:pPr>
            <a:fld id="{73390CAF-96F1-4A1D-9951-8ABF644E8BA4}" type="slidenum">
              <a:rPr lang="en-US" altLang="en-US"/>
              <a:pPr>
                <a:buSzPts val="120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A20C439-C0C1-03F2-8F0C-32328A8BE1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5957F57-8657-CAA4-E3EC-935E2FB51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 (18.5/50)</a:t>
            </a:r>
            <a:endParaRPr lang="en-US" dirty="0"/>
          </a:p>
          <a:p>
            <a:endParaRPr lang="en-US" altLang="en-US" b="1" dirty="0"/>
          </a:p>
          <a:p>
            <a:r>
              <a:rPr lang="en-US" altLang="en-US" b="1" dirty="0"/>
              <a:t>Handout #1 Note Catcher </a:t>
            </a:r>
          </a:p>
          <a:p>
            <a:endParaRPr lang="en-US" altLang="en-US" dirty="0"/>
          </a:p>
          <a:p>
            <a:r>
              <a:rPr lang="en-US" altLang="en-US" dirty="0"/>
              <a:t>This slide highlights the academic vocabulary benchmarks for grades K-5. Please take a minute to highlight the benchmark for your grade. (Provide time for participants to highlight their grade-level benchmark.) </a:t>
            </a:r>
          </a:p>
          <a:p>
            <a:endParaRPr lang="en-US" altLang="en-US" dirty="0"/>
          </a:p>
          <a:p>
            <a:r>
              <a:rPr lang="en-US" altLang="en-US" dirty="0"/>
              <a:t>Ask participants to look for differences in the grades – there are no differences! The benchmark is the same for grades K-5: </a:t>
            </a:r>
            <a:r>
              <a:rPr lang="en-US" altLang="en-US" i="1" dirty="0"/>
              <a:t>Use grade-level academic vocabulary appropriately in speaking and writing.</a:t>
            </a:r>
          </a:p>
          <a:p>
            <a:endParaRPr lang="en-US" altLang="en-US" i="1" dirty="0"/>
          </a:p>
          <a:p>
            <a:endParaRPr lang="en-US" altLang="en-US" dirty="0"/>
          </a:p>
        </p:txBody>
      </p:sp>
      <p:sp>
        <p:nvSpPr>
          <p:cNvPr id="41988" name="Slide Number Placeholder 3">
            <a:extLst>
              <a:ext uri="{FF2B5EF4-FFF2-40B4-BE49-F238E27FC236}">
                <a16:creationId xmlns:a16="http://schemas.microsoft.com/office/drawing/2014/main" id="{431819BA-DB29-0A13-8507-CDD4A55B4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42B989-A53B-4C48-9C36-E4977E03496F}"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5BA7861-97FA-57DE-F71F-6278B683C7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EA7BA68-D40A-420E-B3C1-89F95AC8516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(19.5/50)</a:t>
            </a:r>
            <a:endParaRPr lang="en-US" dirty="0"/>
          </a:p>
          <a:p>
            <a:pPr marL="232943" indent="-232943">
              <a:buFontTx/>
              <a:buAutoNum type="arabicPlain"/>
              <a:defRPr/>
            </a:pPr>
            <a:endParaRPr lang="en-US" altLang="en-US" b="1" dirty="0"/>
          </a:p>
          <a:p>
            <a:pPr>
              <a:defRPr/>
            </a:pPr>
            <a:r>
              <a:rPr lang="en-US" dirty="0"/>
              <a:t>An important element of academic vocabulary instruction is determining which words require direct instruction and which words students can determine for themselves using context clues or morphology as appropriate. </a:t>
            </a:r>
            <a:r>
              <a:rPr lang="en-US" altLang="en-US" dirty="0"/>
              <a:t>Appendix D (page 198) of the B.E.S.T ELA Standards provides a decision map for selecting words for direct instruction. </a:t>
            </a:r>
          </a:p>
          <a:p>
            <a:pPr>
              <a:defRPr/>
            </a:pPr>
            <a:endParaRPr lang="en-US" altLang="en-US" dirty="0"/>
          </a:p>
          <a:p>
            <a:pPr>
              <a:defRPr/>
            </a:pPr>
            <a:r>
              <a:rPr lang="en-US" altLang="en-US" dirty="0"/>
              <a:t>Words that are selected for explicit vocabulary instruction should:</a:t>
            </a:r>
          </a:p>
          <a:p>
            <a:pPr marL="174708" indent="-174708">
              <a:buFont typeface="Arial" panose="020B0604020202020204" pitchFamily="34" charset="0"/>
              <a:buChar char="•"/>
              <a:defRPr/>
            </a:pPr>
            <a:r>
              <a:rPr lang="en-US" altLang="en-US" dirty="0"/>
              <a:t>Be representative of a family of words or a concept that the student will need to know;</a:t>
            </a:r>
          </a:p>
          <a:p>
            <a:pPr marL="174708" indent="-174708">
              <a:buFont typeface="Arial" panose="020B0604020202020204" pitchFamily="34" charset="0"/>
              <a:buChar char="•"/>
              <a:defRPr/>
            </a:pPr>
            <a:r>
              <a:rPr lang="en-US" altLang="en-US" dirty="0"/>
              <a:t>Be needed in discussion, reading or writing tasks; </a:t>
            </a:r>
          </a:p>
          <a:p>
            <a:pPr marL="174708" indent="-174708">
              <a:buFont typeface="Arial" panose="020B0604020202020204" pitchFamily="34" charset="0"/>
              <a:buChar char="•"/>
              <a:defRPr/>
            </a:pPr>
            <a:r>
              <a:rPr lang="en-US" altLang="en-US" dirty="0"/>
              <a:t>Appear frequently in text and present an opportunity for students to use context clues to determine the meaning; or</a:t>
            </a:r>
          </a:p>
          <a:p>
            <a:pPr marL="174708" indent="-174708">
              <a:buFont typeface="Arial" panose="020B0604020202020204" pitchFamily="34" charset="0"/>
              <a:buChar char="•"/>
              <a:defRPr/>
            </a:pPr>
            <a:r>
              <a:rPr lang="en-US" altLang="en-US" dirty="0"/>
              <a:t>Present an opportunity for the students to utilize morphology/structural analysis to determine meaning.</a:t>
            </a:r>
          </a:p>
          <a:p>
            <a:pPr>
              <a:defRPr/>
            </a:pPr>
            <a:endParaRPr lang="en-US" altLang="en-US" dirty="0"/>
          </a:p>
        </p:txBody>
      </p:sp>
      <p:sp>
        <p:nvSpPr>
          <p:cNvPr id="44036" name="Slide Number Placeholder 3">
            <a:extLst>
              <a:ext uri="{FF2B5EF4-FFF2-40B4-BE49-F238E27FC236}">
                <a16:creationId xmlns:a16="http://schemas.microsoft.com/office/drawing/2014/main" id="{0891ACDA-7539-D9CB-C66B-3B5131DA4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C35C86-28A3-47FD-82EE-433F272DA422}"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50C5B82-E096-9660-DCE2-C37C9BEE96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89692A8-5DDC-4BB3-A138-86A8591E6DA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1.5 minute (21/50)</a:t>
            </a:r>
            <a:endParaRPr lang="en-US" dirty="0"/>
          </a:p>
          <a:p>
            <a:pPr>
              <a:defRPr/>
            </a:pPr>
            <a:endParaRPr lang="en-US" altLang="en-US" b="1" dirty="0"/>
          </a:p>
          <a:p>
            <a:pPr>
              <a:defRPr/>
            </a:pPr>
            <a:r>
              <a:rPr lang="en-US" altLang="en-US" dirty="0"/>
              <a:t>Academic vocabulary should be taught in-depth, using multiple modalities (writing, speaking, listening). We are going to take a look at a routine for teaching academic vocabulary.</a:t>
            </a:r>
          </a:p>
          <a:p>
            <a:pPr>
              <a:defRPr/>
            </a:pPr>
            <a:endParaRPr lang="en-US" altLang="en-US" b="1" dirty="0"/>
          </a:p>
          <a:p>
            <a:pPr>
              <a:defRPr/>
            </a:pPr>
            <a:r>
              <a:rPr lang="en-US" altLang="en-US" dirty="0"/>
              <a:t>1.  Have students say the word – Epidemic</a:t>
            </a:r>
          </a:p>
          <a:p>
            <a:pPr>
              <a:defRPr/>
            </a:pPr>
            <a:r>
              <a:rPr lang="en-US" altLang="en-US" dirty="0"/>
              <a:t>2.  Provide a student-friendly definition and apply the definition to the context of the text.</a:t>
            </a:r>
          </a:p>
          <a:p>
            <a:pPr>
              <a:defRPr/>
            </a:pPr>
            <a:r>
              <a:rPr lang="en-US" altLang="en-US" dirty="0"/>
              <a:t>     Complete definition – </a:t>
            </a:r>
            <a:r>
              <a:rPr lang="en-US" dirty="0">
                <a:solidFill>
                  <a:schemeClr val="accent5">
                    <a:lumMod val="75000"/>
                  </a:schemeClr>
                </a:solidFill>
              </a:rPr>
              <a:t>A widespread occurrence of an infectious disease in a community at a particular time</a:t>
            </a:r>
          </a:p>
          <a:p>
            <a:pPr>
              <a:defRPr/>
            </a:pPr>
            <a:r>
              <a:rPr lang="en-US" altLang="en-US" dirty="0"/>
              <a:t>     Student friendly definition – An outbreak of a disease that quickly infects a large number of people</a:t>
            </a:r>
          </a:p>
          <a:p>
            <a:pPr>
              <a:defRPr/>
            </a:pPr>
            <a:r>
              <a:rPr lang="en-US" altLang="en-US" dirty="0"/>
              <a:t>     Context within the passage – </a:t>
            </a:r>
            <a:r>
              <a:rPr lang="en-US" altLang="en-US" dirty="0">
                <a:solidFill>
                  <a:schemeClr val="accent5">
                    <a:lumMod val="75000"/>
                  </a:schemeClr>
                </a:solidFill>
              </a:rPr>
              <a:t>In the summer of that year, a tragic </a:t>
            </a:r>
            <a:r>
              <a:rPr lang="en-US" altLang="en-US" u="sng" dirty="0">
                <a:solidFill>
                  <a:schemeClr val="accent5">
                    <a:lumMod val="75000"/>
                  </a:schemeClr>
                </a:solidFill>
              </a:rPr>
              <a:t>epidemic</a:t>
            </a:r>
            <a:r>
              <a:rPr lang="en-US" altLang="en-US" dirty="0">
                <a:solidFill>
                  <a:schemeClr val="accent5">
                    <a:lumMod val="75000"/>
                  </a:schemeClr>
                </a:solidFill>
              </a:rPr>
              <a:t> spread throughout Philadelphia.</a:t>
            </a:r>
          </a:p>
          <a:p>
            <a:pPr>
              <a:defRPr/>
            </a:pPr>
            <a:r>
              <a:rPr lang="en-US" altLang="en-US" dirty="0">
                <a:solidFill>
                  <a:schemeClr val="accent5">
                    <a:lumMod val="75000"/>
                  </a:schemeClr>
                </a:solidFill>
              </a:rPr>
              <a:t>3.  </a:t>
            </a:r>
            <a:r>
              <a:rPr lang="en-US" altLang="en-US" dirty="0"/>
              <a:t>Have students discuss what is known about the word. – It sounds like pandemic. I have heard it on the news.</a:t>
            </a:r>
          </a:p>
          <a:p>
            <a:pPr>
              <a:defRPr/>
            </a:pPr>
            <a:r>
              <a:rPr lang="en-US" altLang="en-US" dirty="0"/>
              <a:t>4.  Explicitly clarify and reinforce the definitions using examples and non-examples. It is important include non-examples; these can be generated by choosing and antonym of the target word. </a:t>
            </a:r>
          </a:p>
          <a:p>
            <a:pPr>
              <a:defRPr/>
            </a:pPr>
            <a:r>
              <a:rPr lang="en-US" altLang="en-US" dirty="0"/>
              <a:t>     Examples – seasonal flu; Non-examples – headache, cancer</a:t>
            </a:r>
          </a:p>
          <a:p>
            <a:pPr>
              <a:defRPr/>
            </a:pPr>
            <a:endParaRPr lang="en-US" altLang="en-US" dirty="0"/>
          </a:p>
          <a:p>
            <a:pPr>
              <a:defRPr/>
            </a:pPr>
            <a:r>
              <a:rPr lang="en-US" altLang="en-US" dirty="0"/>
              <a:t>Sources: </a:t>
            </a:r>
          </a:p>
          <a:p>
            <a:pPr>
              <a:defRPr/>
            </a:pPr>
            <a:r>
              <a:rPr lang="en-US" altLang="en-US" dirty="0"/>
              <a:t>https://www.google.com/search?q=definition+of+epidemic&amp;rlz=1C1GCEB_enUS979US979&amp;oq=definition+of+epidemic&amp;aqs=chrome..69i57j0i512l9.6584j1j7&amp;sourceid=chrome&amp;ie=UTF-8https://ies.ed.gov/ncee/wwc/Docs/PracticeGuide/english_learners_pg_040114.pdf#page=20</a:t>
            </a:r>
          </a:p>
          <a:p>
            <a:pPr>
              <a:defRPr/>
            </a:pPr>
            <a:r>
              <a:rPr lang="en-US" altLang="en-US" dirty="0"/>
              <a:t>https://www.google.com/search?q=kid+friendly+definition+of+epidemic&amp;rlz=1C1GCEB_enUS979US979&amp;oq=kid+friendly+definition+of+epidemic&amp;aqs=chrome..69i57j0i22i30l2j0i390l4.8838j0j7&amp;sourceid=chrome&amp;ie=UTF-8</a:t>
            </a:r>
          </a:p>
        </p:txBody>
      </p:sp>
      <p:sp>
        <p:nvSpPr>
          <p:cNvPr id="46084" name="Slide Number Placeholder 3">
            <a:extLst>
              <a:ext uri="{FF2B5EF4-FFF2-40B4-BE49-F238E27FC236}">
                <a16:creationId xmlns:a16="http://schemas.microsoft.com/office/drawing/2014/main" id="{7E0F8996-C2F9-E5B5-30CF-A1D43B5B2B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B25CE5-86A3-4931-97FB-D5F856DCCF7B}"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DCB0418-9CA3-3556-FC40-456D87C4E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DD3E13D-F192-4032-AE88-09580BABAEF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1.5 minute (22.5/50)</a:t>
            </a:r>
            <a:endParaRPr lang="en-US" dirty="0"/>
          </a:p>
          <a:p>
            <a:pPr>
              <a:defRPr/>
            </a:pPr>
            <a:endParaRPr lang="en-US" altLang="en-US" b="1" dirty="0"/>
          </a:p>
          <a:p>
            <a:pPr eaLnBrk="1" hangingPunct="1">
              <a:spcBef>
                <a:spcPct val="0"/>
              </a:spcBef>
              <a:defRPr/>
            </a:pPr>
            <a:r>
              <a:rPr lang="en-US" altLang="en-US" dirty="0"/>
              <a:t>The fifth step in the academic vocabulary routine is to: </a:t>
            </a:r>
          </a:p>
          <a:p>
            <a:pPr marL="232943" indent="-232943" eaLnBrk="1" hangingPunct="1">
              <a:spcBef>
                <a:spcPct val="0"/>
              </a:spcBef>
              <a:buFontTx/>
              <a:buAutoNum type="arabicPeriod" startAt="5"/>
              <a:defRPr/>
            </a:pPr>
            <a:r>
              <a:rPr lang="en-US" altLang="en-US" dirty="0"/>
              <a:t>Engage in deep-processing activities by asking questions, using graphic organizers or having students act out the word. This deep processing provides a more meaningful analysis of the word that elicits better recall. An example would be “Predict what would happen if an epidemic were to spread through Tallahassee.” or “Write a recommendation for stopping the spread of an epidemic.”</a:t>
            </a:r>
          </a:p>
          <a:p>
            <a:pPr eaLnBrk="1" hangingPunct="1">
              <a:spcBef>
                <a:spcPct val="0"/>
              </a:spcBef>
              <a:defRPr/>
            </a:pPr>
            <a:endParaRPr lang="en-US" altLang="en-US" dirty="0"/>
          </a:p>
          <a:p>
            <a:pPr>
              <a:defRPr/>
            </a:pPr>
            <a:r>
              <a:rPr lang="en-US" altLang="en-US" dirty="0"/>
              <a:t>Graphic organizers are also useful in supporting students as they begin to solidify their knowledge. When possible, reinforce the meaning of the word by using concrete representations such as pictures, gestures and actions. For example, students could act out a scene depicting the spread of an epidemic or a teacher could show a photograph depicting an epidemic. </a:t>
            </a:r>
          </a:p>
          <a:p>
            <a:pPr>
              <a:defRPr/>
            </a:pPr>
            <a:endParaRPr lang="en-US" altLang="en-US" dirty="0"/>
          </a:p>
          <a:p>
            <a:pPr>
              <a:defRPr/>
            </a:pPr>
            <a:r>
              <a:rPr lang="en-US" altLang="en-US" dirty="0"/>
              <a:t>6. Scaffold learning and provide opportunities to create powerful sentences with the new word. </a:t>
            </a:r>
          </a:p>
          <a:p>
            <a:pPr>
              <a:defRPr/>
            </a:pPr>
            <a:r>
              <a:rPr lang="en-US" altLang="en-US" dirty="0"/>
              <a:t>The epidemic swept through the state, devastating its citizens with sickness.</a:t>
            </a:r>
          </a:p>
          <a:p>
            <a:pPr>
              <a:defRPr/>
            </a:pPr>
            <a:r>
              <a:rPr lang="en-US" altLang="en-US" dirty="0"/>
              <a:t>The government is actively preparing for a global flu epidemic. </a:t>
            </a:r>
          </a:p>
        </p:txBody>
      </p:sp>
      <p:sp>
        <p:nvSpPr>
          <p:cNvPr id="48132" name="Slide Number Placeholder 3">
            <a:extLst>
              <a:ext uri="{FF2B5EF4-FFF2-40B4-BE49-F238E27FC236}">
                <a16:creationId xmlns:a16="http://schemas.microsoft.com/office/drawing/2014/main" id="{77BDEF79-A626-3F38-2C05-9D379E7BE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97BA4B-76B6-4FC2-AC38-A2313E75D234}"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CE68A16-EB81-0000-0BB3-7F9EA5CA88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C1A5E90-9309-626D-284A-88D1EB57AC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(23/50)</a:t>
            </a:r>
            <a:endParaRPr lang="en-US" dirty="0"/>
          </a:p>
          <a:p>
            <a:endParaRPr lang="en-US" altLang="en-US" dirty="0"/>
          </a:p>
          <a:p>
            <a:r>
              <a:rPr lang="en-US" altLang="en-US" dirty="0"/>
              <a:t>Morphology is the study of word structure and its meaningful parts.</a:t>
            </a:r>
          </a:p>
          <a:p>
            <a:endParaRPr lang="en-US" altLang="en-US" dirty="0"/>
          </a:p>
          <a:p>
            <a:r>
              <a:rPr lang="en-US" altLang="en-US" dirty="0"/>
              <a:t>When we use morphology, we look inside of a word to figure out its meaning.</a:t>
            </a:r>
          </a:p>
          <a:p>
            <a:endParaRPr lang="en-US" altLang="en-US" dirty="0"/>
          </a:p>
          <a:p>
            <a:r>
              <a:rPr lang="en-US" altLang="en-US" dirty="0"/>
              <a:t>This section gives content knowledge on morphology and provides explicit instructional routines which support the B.E.S.T. vocabulary benchmarks across grades K-5. </a:t>
            </a:r>
          </a:p>
          <a:p>
            <a:endParaRPr lang="en-US" altLang="en-US" dirty="0"/>
          </a:p>
        </p:txBody>
      </p:sp>
      <p:sp>
        <p:nvSpPr>
          <p:cNvPr id="50180" name="Slide Number Placeholder 3">
            <a:extLst>
              <a:ext uri="{FF2B5EF4-FFF2-40B4-BE49-F238E27FC236}">
                <a16:creationId xmlns:a16="http://schemas.microsoft.com/office/drawing/2014/main" id="{EE70906C-7DC5-BF45-AF8A-0F055C96EC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984966-FCB3-4764-B1C2-E5E6E0E3BFC0}"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B2442C8-1558-E4E0-FC21-079D94E6F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91CDF6C-EC37-3B79-9105-51DBDB204A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 (24/50)</a:t>
            </a:r>
            <a:endParaRPr lang="en-US" dirty="0"/>
          </a:p>
          <a:p>
            <a:endParaRPr lang="en-US" altLang="en-US" b="1" dirty="0"/>
          </a:p>
          <a:p>
            <a:r>
              <a:rPr lang="en-US" altLang="en-US" b="1" dirty="0"/>
              <a:t>Handout #1 Note Catcher </a:t>
            </a:r>
          </a:p>
          <a:p>
            <a:endParaRPr lang="en-US" altLang="en-US" dirty="0"/>
          </a:p>
          <a:p>
            <a:r>
              <a:rPr lang="en-US" altLang="en-US" dirty="0"/>
              <a:t>Take a moment look over the morphology benchmarks for the vocabulary strand. After identifying the benchmark specific to your grade level, view the benchmarks above and below it. (Fifth grade will want to explore sixth grade benchmarks.)</a:t>
            </a:r>
          </a:p>
          <a:p>
            <a:endParaRPr lang="en-US" altLang="en-US" dirty="0"/>
          </a:p>
          <a:p>
            <a:r>
              <a:rPr lang="en-US" altLang="en-US" dirty="0"/>
              <a:t>Then take a moment to view the morphology benchmarks starting with kindergarten at the bottom, and work your way up to fifth grade to see the progression of learning.</a:t>
            </a:r>
          </a:p>
          <a:p>
            <a:endParaRPr lang="en-US" altLang="en-US" dirty="0"/>
          </a:p>
        </p:txBody>
      </p:sp>
      <p:sp>
        <p:nvSpPr>
          <p:cNvPr id="52228" name="Slide Number Placeholder 3">
            <a:extLst>
              <a:ext uri="{FF2B5EF4-FFF2-40B4-BE49-F238E27FC236}">
                <a16:creationId xmlns:a16="http://schemas.microsoft.com/office/drawing/2014/main" id="{83D94F9A-BBC5-B0B9-E1D7-EECF9A3C82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9AF3D6-E460-4A07-9E58-6585C34CBF97}"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0CDF282-BA07-3269-1ED2-A655032A27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6F54EDF-F28E-A372-9BAD-0404CFC16D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 (25/50)</a:t>
            </a:r>
            <a:endParaRPr lang="en-US" dirty="0"/>
          </a:p>
          <a:p>
            <a:endParaRPr lang="en-US" altLang="en-US"/>
          </a:p>
          <a:p>
            <a:r>
              <a:rPr lang="en-US" altLang="en-US" dirty="0"/>
              <a:t>To understand morphology, one must first understand what a morpheme is. A morpheme is the smallest meaningful unit in a language.</a:t>
            </a:r>
          </a:p>
          <a:p>
            <a:endParaRPr lang="en-US" altLang="en-US"/>
          </a:p>
          <a:p>
            <a:r>
              <a:rPr lang="en-US" altLang="en-US" dirty="0"/>
              <a:t>How many morphemes, or small meaningful units are in the word cats? (Give wait time. Ask participants to show the answer with their fingers.)</a:t>
            </a:r>
          </a:p>
          <a:p>
            <a:endParaRPr lang="en-US" altLang="en-US"/>
          </a:p>
          <a:p>
            <a:r>
              <a:rPr lang="en-US" altLang="en-US" dirty="0"/>
              <a:t>There are two morphemes in the word cats. </a:t>
            </a:r>
          </a:p>
          <a:p>
            <a:endParaRPr lang="en-US" altLang="en-US"/>
          </a:p>
          <a:p>
            <a:r>
              <a:rPr lang="en-US" altLang="en-US" dirty="0"/>
              <a:t>Show animation and read information to participants as it appears on the screen.</a:t>
            </a:r>
          </a:p>
        </p:txBody>
      </p:sp>
      <p:sp>
        <p:nvSpPr>
          <p:cNvPr id="54276" name="Slide Number Placeholder 3">
            <a:extLst>
              <a:ext uri="{FF2B5EF4-FFF2-40B4-BE49-F238E27FC236}">
                <a16:creationId xmlns:a16="http://schemas.microsoft.com/office/drawing/2014/main" id="{1C0AF3ED-BA84-8AF6-40A4-7953AEDD1F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863ED5-652B-4D43-868F-408858664A5C}"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AA8CCFB-8F4B-F8A8-DE28-F9182DE6C9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584C0EB-FB00-B794-3290-643B5D3E16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(1.5/50)</a:t>
            </a:r>
            <a:endParaRPr lang="en-US" dirty="0"/>
          </a:p>
          <a:p>
            <a:endParaRPr lang="en-US" altLang="en-US" dirty="0"/>
          </a:p>
          <a:p>
            <a:r>
              <a:rPr lang="en-US" altLang="en-US" dirty="0">
                <a:cs typeface="Calibri" panose="020F0502020204030204" pitchFamily="34" charset="0"/>
                <a:sym typeface="Calibri" panose="020F0502020204030204" pitchFamily="34" charset="0"/>
              </a:rPr>
              <a:t>Vocabulary refers to the words we must understand to communicate effectively. It</a:t>
            </a:r>
            <a:r>
              <a:rPr lang="en-US" altLang="en-US" dirty="0"/>
              <a:t> is a fundamental component of the reading process that contributes greatly to a reader's comprehension. </a:t>
            </a:r>
          </a:p>
          <a:p>
            <a:r>
              <a:rPr lang="en-US" altLang="en-US" dirty="0"/>
              <a:t>Students learn the meanings of most words indirectly, through everyday experiences with oral and written language. Other words need to be taught directly through explicit instruction. </a:t>
            </a:r>
            <a:r>
              <a:rPr lang="en-US" altLang="en-US" dirty="0">
                <a:cs typeface="Calibri" panose="020F0502020204030204" pitchFamily="34" charset="0"/>
                <a:sym typeface="Calibri" panose="020F0502020204030204" pitchFamily="34" charset="0"/>
              </a:rPr>
              <a:t>The development of vocabulary skills is essential in empowering young learners to read, think, speak and write with confidence and clarity.</a:t>
            </a:r>
          </a:p>
          <a:p>
            <a:endParaRPr lang="en-US" altLang="en-US" dirty="0">
              <a:cs typeface="Calibri" panose="020F0502020204030204" pitchFamily="34" charset="0"/>
              <a:sym typeface="Calibri" panose="020F0502020204030204" pitchFamily="34" charset="0"/>
            </a:endParaRPr>
          </a:p>
          <a:p>
            <a:r>
              <a:rPr lang="en-US" altLang="en-US" dirty="0"/>
              <a:t>Source: https://www.readingrockets.org/helping/target/vocabulary</a:t>
            </a:r>
          </a:p>
        </p:txBody>
      </p:sp>
      <p:sp>
        <p:nvSpPr>
          <p:cNvPr id="19460" name="Slide Number Placeholder 3">
            <a:extLst>
              <a:ext uri="{FF2B5EF4-FFF2-40B4-BE49-F238E27FC236}">
                <a16:creationId xmlns:a16="http://schemas.microsoft.com/office/drawing/2014/main" id="{DEE1674A-163F-7256-C278-A411D03B0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892AFCA-28F7-4E50-AC71-E5E0537EDA83}"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FBF627C-D27A-8D3E-B2DE-0EB8A36FC2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31B76CC-680D-18E0-E76D-261D5B1E5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2 minutes (27/50)</a:t>
            </a:r>
            <a:endParaRPr lang="en-US" altLang="en-US" dirty="0"/>
          </a:p>
          <a:p>
            <a:endParaRPr lang="en-US" altLang="en-US" dirty="0"/>
          </a:p>
          <a:p>
            <a:r>
              <a:rPr lang="en-US" altLang="en-US" dirty="0"/>
              <a:t>Morphology starts with awareness. Recognizing, understanding and using word parts that carry significance in meaning develops into morphological knowledge, which can be applied to reading, writing and comprehending unfamiliar words.</a:t>
            </a:r>
          </a:p>
          <a:p>
            <a:endParaRPr lang="en-US" altLang="en-US" dirty="0"/>
          </a:p>
          <a:p>
            <a:r>
              <a:rPr lang="en-US" altLang="en-US" dirty="0"/>
              <a:t>The next activity will test your morphological awareness, then show how you can apply your knowledge of morphemes to determine the meaning of unfamiliar words. This activity will be helpful to use with students when explaining and discussing morphemes.</a:t>
            </a:r>
          </a:p>
          <a:p>
            <a:endParaRPr lang="en-US" altLang="en-US" dirty="0"/>
          </a:p>
          <a:p>
            <a:r>
              <a:rPr lang="en-US" altLang="en-US" dirty="0"/>
              <a:t>Have participants analyze each word to determine how many morphemes it has, using their fingers to show their thinking. After each word, discuss the meaning of the morphemes and read the definition. (This slide is animated.)</a:t>
            </a:r>
          </a:p>
          <a:p>
            <a:endParaRPr lang="en-US" altLang="en-US" dirty="0"/>
          </a:p>
          <a:p>
            <a:endParaRPr lang="en-US" altLang="en-US" dirty="0"/>
          </a:p>
        </p:txBody>
      </p:sp>
      <p:sp>
        <p:nvSpPr>
          <p:cNvPr id="56324" name="Slide Number Placeholder 3">
            <a:extLst>
              <a:ext uri="{FF2B5EF4-FFF2-40B4-BE49-F238E27FC236}">
                <a16:creationId xmlns:a16="http://schemas.microsoft.com/office/drawing/2014/main" id="{E8AB5BE4-C116-F3B5-FF13-DB422998D1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24946E6-9396-4FCF-AD1E-0187F185C0E1}"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4ED5069-02EE-6C24-F2DE-99FC93D7E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5C71312-51C9-70E1-0597-7D7D77398A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 (28/50)</a:t>
            </a:r>
            <a:endParaRPr lang="en-US" dirty="0"/>
          </a:p>
          <a:p>
            <a:endParaRPr lang="en-US" altLang="en-US" dirty="0"/>
          </a:p>
          <a:p>
            <a:r>
              <a:rPr lang="en-US" altLang="en-US" dirty="0"/>
              <a:t>Morphology is powerful, but often overlooked in the learning process.</a:t>
            </a:r>
          </a:p>
          <a:p>
            <a:endParaRPr lang="en-US" altLang="en-US" dirty="0"/>
          </a:p>
          <a:p>
            <a:r>
              <a:rPr lang="en-US" altLang="en-US" dirty="0"/>
              <a:t>Morphology is not just reserved for vocabulary in terms of determining the meaning of unfamiliar words. It is much more powerful than that when students are aware of morphemes in word reading.</a:t>
            </a:r>
          </a:p>
          <a:p>
            <a:endParaRPr lang="en-US" altLang="en-US" dirty="0"/>
          </a:p>
          <a:p>
            <a:r>
              <a:rPr lang="en-US" altLang="en-US" dirty="0"/>
              <a:t>Explicit instruction that integrates morphological awareness with orthographical knowledge (or phonics), and phonological awareness provides the greatest impact. Students who learn how to attach meaning to parts of words will be empowered to be better readers and spellers.</a:t>
            </a:r>
          </a:p>
          <a:p>
            <a:endParaRPr lang="en-US" altLang="en-US" dirty="0"/>
          </a:p>
          <a:p>
            <a:r>
              <a:rPr lang="en-US" altLang="en-US" dirty="0"/>
              <a:t>Morphology develops in tandem with phonemic awareness and phonics, so K-2 teachers should be incorporating morphology instruction into daily learning. Intermediate teachers in grades 3-5 will build on students’ morphology knowledge to deepen their knowledge of word parts and apply it to reading and writing. </a:t>
            </a:r>
          </a:p>
        </p:txBody>
      </p:sp>
      <p:sp>
        <p:nvSpPr>
          <p:cNvPr id="58372" name="Slide Number Placeholder 3">
            <a:extLst>
              <a:ext uri="{FF2B5EF4-FFF2-40B4-BE49-F238E27FC236}">
                <a16:creationId xmlns:a16="http://schemas.microsoft.com/office/drawing/2014/main" id="{58F820B7-8E43-AA81-5826-85FF8CDE6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812F05F-008E-408B-B5EF-29FCF73C7016}"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61812E1-0C9D-F74E-2C46-C52E171123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E205395-AC96-5211-22B3-E20809ABF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1.5 minutes (29.5/50)</a:t>
            </a:r>
            <a:endParaRPr lang="en-US" dirty="0"/>
          </a:p>
          <a:p>
            <a:endParaRPr lang="en-US" altLang="en-US" dirty="0"/>
          </a:p>
          <a:p>
            <a:r>
              <a:rPr lang="en-US" altLang="en-US" dirty="0"/>
              <a:t>Morphology (meaning) trumps phonology (pronunciation) when it comes to understanding meaning.</a:t>
            </a:r>
          </a:p>
          <a:p>
            <a:endParaRPr lang="en-US" altLang="en-US" dirty="0"/>
          </a:p>
          <a:p>
            <a:r>
              <a:rPr lang="en-US" altLang="en-US" dirty="0"/>
              <a:t>A great example is the word two. While students will understand its meaning, its pronunciation and spelling may be difficult when differentiating it from to and too. The orthography, or spelling of the word two is not reflected in its pronunciation.</a:t>
            </a:r>
          </a:p>
          <a:p>
            <a:endParaRPr lang="en-US" altLang="en-US" dirty="0"/>
          </a:p>
          <a:p>
            <a:r>
              <a:rPr lang="en-US" altLang="en-US" dirty="0"/>
              <a:t>As an example we will use the word two. The best way to learn this word is morphologically, not phonologically, because if you sound out two, the only letter that is behaving itself is the letter t. The w is not recognizable and the o is not making the short, long or schwa sound. By connecting the word two to other relatable words derived from the same common root, the orthography (phonics) is reflected in the pronunciation.</a:t>
            </a:r>
          </a:p>
          <a:p>
            <a:endParaRPr lang="en-US" altLang="en-US" dirty="0"/>
          </a:p>
          <a:p>
            <a:r>
              <a:rPr lang="en-US" altLang="en-US" dirty="0"/>
              <a:t>Show examples that are animated and discuss them with participants.</a:t>
            </a:r>
          </a:p>
          <a:p>
            <a:endParaRPr lang="en-US" altLang="en-US" dirty="0"/>
          </a:p>
          <a:p>
            <a:r>
              <a:rPr lang="en-US" altLang="en-US" dirty="0"/>
              <a:t>In these example words, the letter w is reflected in in its pronunciation – twin, twice, twelve. Even though the letter w isn’t reflected in the pronunciation of the word two, readers can make a morphological connection to the word to determine the spelling and meaning.</a:t>
            </a:r>
          </a:p>
        </p:txBody>
      </p:sp>
      <p:sp>
        <p:nvSpPr>
          <p:cNvPr id="60420" name="Slide Number Placeholder 3">
            <a:extLst>
              <a:ext uri="{FF2B5EF4-FFF2-40B4-BE49-F238E27FC236}">
                <a16:creationId xmlns:a16="http://schemas.microsoft.com/office/drawing/2014/main" id="{0D5C3D42-B887-BFF4-E2FD-F3BA2361D7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C919FE-35A3-4D9A-8A17-A1F987B0CF47}"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E245C38-47DD-81EF-C407-6789A879C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F4911E2-858D-4297-96D9-BD41B9A2899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(30.5/50)</a:t>
            </a:r>
            <a:endParaRPr lang="en-US" dirty="0"/>
          </a:p>
          <a:p>
            <a:pPr>
              <a:defRPr/>
            </a:pPr>
            <a:endParaRPr lang="en-US" altLang="en-US" dirty="0"/>
          </a:p>
          <a:p>
            <a:pPr>
              <a:defRPr/>
            </a:pPr>
            <a:r>
              <a:rPr lang="en-US" altLang="en-US" dirty="0"/>
              <a:t>The morphology benchmark for kindergarten requires students to ask and answer questions about unfamiliar words in grade-level content. </a:t>
            </a:r>
          </a:p>
          <a:p>
            <a:pPr>
              <a:defRPr/>
            </a:pPr>
            <a:endParaRPr lang="en-US" altLang="en-US" dirty="0"/>
          </a:p>
          <a:p>
            <a:pPr>
              <a:defRPr/>
            </a:pPr>
            <a:r>
              <a:rPr lang="en-US" altLang="en-US" dirty="0"/>
              <a:t>When students ask questions about unfamiliar words they read, they begin to use metacognition, or become aware of their thought process. This helps students learn to read critically and self-monitor their comprehension of text.</a:t>
            </a:r>
          </a:p>
          <a:p>
            <a:pPr>
              <a:defRPr/>
            </a:pPr>
            <a:endParaRPr lang="en-US" altLang="en-US" dirty="0"/>
          </a:p>
          <a:p>
            <a:pPr>
              <a:defRPr/>
            </a:pPr>
            <a:r>
              <a:rPr lang="en-US" altLang="en-US" dirty="0"/>
              <a:t>When the teacher asks students questions about an unfamiliar word, they begin to lead students into intentional conversations that build critical-thinking skills, which develop vocabulary and comprehension skills.</a:t>
            </a:r>
          </a:p>
          <a:p>
            <a:pPr>
              <a:defRPr/>
            </a:pPr>
            <a:endParaRPr lang="en-US" altLang="en-US" dirty="0"/>
          </a:p>
          <a:p>
            <a:pPr>
              <a:defRPr/>
            </a:pPr>
            <a:r>
              <a:rPr lang="en-US" altLang="en-US" dirty="0"/>
              <a:t>Following an instructional routine will provide explicit instruction for this morphology benchmark.</a:t>
            </a:r>
          </a:p>
          <a:p>
            <a:pPr>
              <a:defRPr/>
            </a:pPr>
            <a:endParaRPr lang="en-US" altLang="en-US" dirty="0"/>
          </a:p>
          <a:p>
            <a:pPr marL="232943" indent="-232943">
              <a:buFontTx/>
              <a:buAutoNum type="arabicPeriod"/>
              <a:defRPr/>
            </a:pPr>
            <a:r>
              <a:rPr lang="en-US" altLang="en-US" dirty="0"/>
              <a:t>The teacher clearly defines the word.</a:t>
            </a:r>
          </a:p>
          <a:p>
            <a:pPr marL="232943" indent="-232943">
              <a:buFontTx/>
              <a:buAutoNum type="arabicPeriod"/>
              <a:defRPr/>
            </a:pPr>
            <a:r>
              <a:rPr lang="en-US" altLang="en-US" dirty="0"/>
              <a:t>The teacher demonstrates/models how to use the word.</a:t>
            </a:r>
          </a:p>
          <a:p>
            <a:pPr marL="232943" indent="-232943">
              <a:buFontTx/>
              <a:buAutoNum type="arabicPeriod"/>
              <a:defRPr/>
            </a:pPr>
            <a:r>
              <a:rPr lang="en-US" altLang="en-US" dirty="0"/>
              <a:t>The teacher shows examples/non-examples and visuals. </a:t>
            </a:r>
          </a:p>
          <a:p>
            <a:pPr marL="232943" indent="-232943">
              <a:buFontTx/>
              <a:buAutoNum type="arabicPeriod"/>
              <a:defRPr/>
            </a:pPr>
            <a:r>
              <a:rPr lang="en-US" altLang="en-US" dirty="0"/>
              <a:t>The teacher provides opportunities for guided and independent practice.</a:t>
            </a:r>
          </a:p>
          <a:p>
            <a:pPr marL="232943" indent="-232943">
              <a:buFontTx/>
              <a:buAutoNum type="arabicPeriod"/>
              <a:defRPr/>
            </a:pPr>
            <a:endParaRPr lang="en-US" altLang="en-US" dirty="0"/>
          </a:p>
          <a:p>
            <a:pPr>
              <a:defRPr/>
            </a:pPr>
            <a:r>
              <a:rPr lang="en-US" altLang="en-US" dirty="0"/>
              <a:t>The morphology benchmark for first grade focuses on students identifying and using frequently occurring base words and their common inflections in grade-level content.</a:t>
            </a:r>
          </a:p>
          <a:p>
            <a:pPr>
              <a:defRPr/>
            </a:pPr>
            <a:endParaRPr lang="en-US" altLang="en-US" dirty="0"/>
          </a:p>
          <a:p>
            <a:pPr>
              <a:defRPr/>
            </a:pPr>
            <a:r>
              <a:rPr lang="en-US" altLang="en-US" dirty="0"/>
              <a:t>Students are now starting to analyze word parts and look inside words to understand their meaning!</a:t>
            </a:r>
          </a:p>
          <a:p>
            <a:pPr>
              <a:defRPr/>
            </a:pPr>
            <a:endParaRPr lang="en-US" altLang="en-US" dirty="0"/>
          </a:p>
          <a:p>
            <a:pPr>
              <a:defRPr/>
            </a:pPr>
            <a:r>
              <a:rPr lang="en-US" altLang="en-US" dirty="0"/>
              <a:t>Appendix D has a list of frequently occurring base words.</a:t>
            </a:r>
          </a:p>
          <a:p>
            <a:pPr>
              <a:defRPr/>
            </a:pPr>
            <a:endParaRPr lang="en-US" altLang="en-US" dirty="0"/>
          </a:p>
          <a:p>
            <a:pPr>
              <a:defRPr/>
            </a:pPr>
            <a:r>
              <a:rPr lang="en-US" altLang="en-US" dirty="0"/>
              <a:t>Following an instructional routine will provide explicit instruction for this morphology benchmark.</a:t>
            </a:r>
          </a:p>
          <a:p>
            <a:pPr>
              <a:defRPr/>
            </a:pPr>
            <a:endParaRPr lang="en-US" altLang="en-US" dirty="0"/>
          </a:p>
          <a:p>
            <a:pPr marL="232943" indent="-232943">
              <a:buFontTx/>
              <a:buAutoNum type="arabicPeriod"/>
              <a:defRPr/>
            </a:pPr>
            <a:r>
              <a:rPr lang="en-US" altLang="en-US" dirty="0"/>
              <a:t>The teacher clearly introduces the base word and common inflection.</a:t>
            </a:r>
          </a:p>
          <a:p>
            <a:pPr marL="232943" indent="-232943">
              <a:buFontTx/>
              <a:buAutoNum type="arabicPeriod"/>
              <a:defRPr/>
            </a:pPr>
            <a:r>
              <a:rPr lang="en-US" altLang="en-US" dirty="0"/>
              <a:t>The teacher demonstrates/models how to identify and use the base word and common inflection.</a:t>
            </a:r>
          </a:p>
          <a:p>
            <a:pPr marL="232943" indent="-232943">
              <a:buFontTx/>
              <a:buAutoNum type="arabicPeriod"/>
              <a:defRPr/>
            </a:pPr>
            <a:r>
              <a:rPr lang="en-US" altLang="en-US" dirty="0"/>
              <a:t>The teacher gives visual and auditory examples/non-examples. </a:t>
            </a:r>
          </a:p>
          <a:p>
            <a:pPr marL="232943" indent="-232943">
              <a:buFontTx/>
              <a:buAutoNum type="arabicPeriod"/>
              <a:defRPr/>
            </a:pPr>
            <a:r>
              <a:rPr lang="en-US" altLang="en-US" dirty="0"/>
              <a:t>The teacher provides opportunities for guided and independent practice.</a:t>
            </a:r>
          </a:p>
          <a:p>
            <a:pPr>
              <a:defRPr/>
            </a:pPr>
            <a:endParaRPr lang="en-US" altLang="en-US" dirty="0"/>
          </a:p>
        </p:txBody>
      </p:sp>
      <p:sp>
        <p:nvSpPr>
          <p:cNvPr id="62468" name="Slide Number Placeholder 3">
            <a:extLst>
              <a:ext uri="{FF2B5EF4-FFF2-40B4-BE49-F238E27FC236}">
                <a16:creationId xmlns:a16="http://schemas.microsoft.com/office/drawing/2014/main" id="{8916E7DF-4C22-D64F-A2CC-3C50E54DC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D7F3E9-DDD3-4815-9E38-6AB2ADA4C65D}"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9FEA8B9-33F2-1E02-6518-DBA26F71F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187A5B8-2390-4C35-81EA-D47A57A2688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(31.5/50)</a:t>
            </a:r>
            <a:endParaRPr lang="en-US" dirty="0"/>
          </a:p>
          <a:p>
            <a:pPr>
              <a:defRPr/>
            </a:pPr>
            <a:endParaRPr lang="en-US" altLang="en-US" b="1" dirty="0"/>
          </a:p>
          <a:p>
            <a:pPr>
              <a:defRPr/>
            </a:pPr>
            <a:r>
              <a:rPr lang="en-US" altLang="en-US" dirty="0"/>
              <a:t>The morphology benchmark for second grade focuses on students identifying and using base words and affixes to determine the meaning of unfamiliar words.</a:t>
            </a:r>
          </a:p>
          <a:p>
            <a:pPr>
              <a:defRPr/>
            </a:pPr>
            <a:endParaRPr lang="en-US" altLang="en-US" dirty="0"/>
          </a:p>
          <a:p>
            <a:pPr>
              <a:defRPr/>
            </a:pPr>
            <a:r>
              <a:rPr lang="en-US" altLang="en-US" dirty="0"/>
              <a:t>The clarifications for this benchmark guide teachers to a sample list of base words for second grade.</a:t>
            </a:r>
          </a:p>
          <a:p>
            <a:pPr>
              <a:defRPr/>
            </a:pPr>
            <a:endParaRPr lang="en-US" altLang="en-US" dirty="0"/>
          </a:p>
          <a:p>
            <a:pPr>
              <a:defRPr/>
            </a:pPr>
            <a:r>
              <a:rPr lang="en-US" altLang="en-US" dirty="0"/>
              <a:t>Here is an example of an instructional routine which will provide explicit instruction for this morphology benchmark.</a:t>
            </a:r>
          </a:p>
          <a:p>
            <a:pPr>
              <a:defRPr/>
            </a:pPr>
            <a:endParaRPr lang="en-US" altLang="en-US" dirty="0"/>
          </a:p>
          <a:p>
            <a:pPr marL="232943" indent="-232943">
              <a:buFontTx/>
              <a:buAutoNum type="arabicPeriod"/>
              <a:defRPr/>
            </a:pPr>
            <a:r>
              <a:rPr lang="en-US" altLang="en-US" dirty="0"/>
              <a:t>The teacher clearly introduces the base word and affix.</a:t>
            </a:r>
          </a:p>
          <a:p>
            <a:pPr marL="232943" indent="-232943">
              <a:buFontTx/>
              <a:buAutoNum type="arabicPeriod"/>
              <a:defRPr/>
            </a:pPr>
            <a:r>
              <a:rPr lang="en-US" altLang="en-US" dirty="0"/>
              <a:t>The teacher demonstrates/models how to identify and use the base word and affix to determine the meaning of unfamiliar words.</a:t>
            </a:r>
          </a:p>
          <a:p>
            <a:pPr marL="232943" indent="-232943">
              <a:buFontTx/>
              <a:buAutoNum type="arabicPeriod"/>
              <a:defRPr/>
            </a:pPr>
            <a:r>
              <a:rPr lang="en-US" altLang="en-US" dirty="0"/>
              <a:t>The teacher gives visual and auditory examples/non-examples. </a:t>
            </a:r>
          </a:p>
          <a:p>
            <a:pPr marL="232943" indent="-232943">
              <a:buFontTx/>
              <a:buAutoNum type="arabicPeriod"/>
              <a:defRPr/>
            </a:pPr>
            <a:r>
              <a:rPr lang="en-US" altLang="en-US" dirty="0"/>
              <a:t>The teacher provides opportunities for guided and independent practice.</a:t>
            </a:r>
          </a:p>
          <a:p>
            <a:pPr>
              <a:defRPr/>
            </a:pPr>
            <a:endParaRPr lang="en-US" altLang="en-US" dirty="0"/>
          </a:p>
          <a:p>
            <a:pPr>
              <a:defRPr/>
            </a:pPr>
            <a:r>
              <a:rPr lang="en-US" altLang="en-US" dirty="0"/>
              <a:t>The morphology benchmark for third grade introduces Greek and Latin roots to base words and affixes to determine the meaning of unfamiliar words. Students are now required to apply their knowledge of morphemes, not just identify and use morphemes.</a:t>
            </a:r>
          </a:p>
          <a:p>
            <a:pPr>
              <a:defRPr/>
            </a:pPr>
            <a:endParaRPr lang="en-US" altLang="en-US" dirty="0"/>
          </a:p>
          <a:p>
            <a:pPr>
              <a:defRPr/>
            </a:pPr>
            <a:r>
              <a:rPr lang="en-US" altLang="en-US" dirty="0"/>
              <a:t>The clarifications for this benchmark guide teachers to Appendix D, where a sample list of Greek and Latin Roots and affixes are located.</a:t>
            </a:r>
          </a:p>
          <a:p>
            <a:pPr>
              <a:defRPr/>
            </a:pPr>
            <a:endParaRPr lang="en-US" altLang="en-US" dirty="0"/>
          </a:p>
          <a:p>
            <a:pPr>
              <a:defRPr/>
            </a:pPr>
            <a:r>
              <a:rPr lang="en-US" altLang="en-US" dirty="0"/>
              <a:t>Here is an example of an instructional routine which will provide explicit instruction for this morphology benchmark.</a:t>
            </a:r>
          </a:p>
          <a:p>
            <a:pPr>
              <a:defRPr/>
            </a:pPr>
            <a:endParaRPr lang="en-US" altLang="en-US" dirty="0"/>
          </a:p>
          <a:p>
            <a:pPr marL="232943" indent="-232943">
              <a:buFontTx/>
              <a:buAutoNum type="arabicPeriod"/>
              <a:defRPr/>
            </a:pPr>
            <a:r>
              <a:rPr lang="en-US" altLang="en-US" dirty="0"/>
              <a:t>The teacher clearly introduces the Greek and/or Latin root, base word and affix.</a:t>
            </a:r>
          </a:p>
          <a:p>
            <a:pPr marL="232943" indent="-232943">
              <a:buFontTx/>
              <a:buAutoNum type="arabicPeriod"/>
              <a:defRPr/>
            </a:pPr>
            <a:r>
              <a:rPr lang="en-US" altLang="en-US" dirty="0"/>
              <a:t>The teacher demonstrates/models how to identify and use the Greek and/or Latin root, base word and affix to determine the meaning of unfamiliar words.</a:t>
            </a:r>
          </a:p>
          <a:p>
            <a:pPr marL="232943" indent="-232943">
              <a:buFontTx/>
              <a:buAutoNum type="arabicPeriod"/>
              <a:defRPr/>
            </a:pPr>
            <a:r>
              <a:rPr lang="en-US" altLang="en-US" dirty="0"/>
              <a:t>The teacher gives visual and auditory examples/non-examples. </a:t>
            </a:r>
          </a:p>
          <a:p>
            <a:pPr marL="232943" indent="-232943">
              <a:buFontTx/>
              <a:buAutoNum type="arabicPeriod"/>
              <a:defRPr/>
            </a:pPr>
            <a:r>
              <a:rPr lang="en-US" altLang="en-US" dirty="0"/>
              <a:t>The teacher provides opportunities for guided and independent practice.</a:t>
            </a:r>
          </a:p>
          <a:p>
            <a:pPr>
              <a:defRPr/>
            </a:pPr>
            <a:endParaRPr lang="en-US" altLang="en-US" dirty="0"/>
          </a:p>
        </p:txBody>
      </p:sp>
      <p:sp>
        <p:nvSpPr>
          <p:cNvPr id="64516" name="Slide Number Placeholder 3">
            <a:extLst>
              <a:ext uri="{FF2B5EF4-FFF2-40B4-BE49-F238E27FC236}">
                <a16:creationId xmlns:a16="http://schemas.microsoft.com/office/drawing/2014/main" id="{9FCA5312-2747-9A95-D648-974F86464A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A8D83A-DCCD-4BC7-8908-E12885D4699F}"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56B71DB-B529-A134-1427-CC10E32301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0769296-B1DA-4520-A5F9-A4E239C4F56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(32.5/50)</a:t>
            </a:r>
            <a:endParaRPr lang="en-US" dirty="0"/>
          </a:p>
          <a:p>
            <a:pPr>
              <a:defRPr/>
            </a:pPr>
            <a:endParaRPr lang="en-US" altLang="en-US" b="1" dirty="0"/>
          </a:p>
          <a:p>
            <a:pPr>
              <a:defRPr/>
            </a:pPr>
            <a:r>
              <a:rPr lang="en-US" altLang="en-US" dirty="0"/>
              <a:t>The morphology benchmark for fourth grade continues to focus on students applying knowledge of common Greek and Latin roots, base words and affixes to determine the meaning of unfamiliar words.</a:t>
            </a:r>
          </a:p>
          <a:p>
            <a:pPr>
              <a:defRPr/>
            </a:pPr>
            <a:endParaRPr lang="en-US" altLang="en-US" dirty="0"/>
          </a:p>
          <a:p>
            <a:pPr>
              <a:defRPr/>
            </a:pPr>
            <a:r>
              <a:rPr lang="en-US" altLang="en-US" dirty="0"/>
              <a:t>Here is an example of an instructional routine which will provide explicit instruction for this morphology benchmark.</a:t>
            </a:r>
          </a:p>
          <a:p>
            <a:pPr>
              <a:defRPr/>
            </a:pPr>
            <a:endParaRPr lang="en-US" altLang="en-US" dirty="0"/>
          </a:p>
          <a:p>
            <a:pPr marL="232943" indent="-232943">
              <a:buFontTx/>
              <a:buAutoNum type="arabicPeriod"/>
              <a:defRPr/>
            </a:pPr>
            <a:r>
              <a:rPr lang="en-US" altLang="en-US" dirty="0"/>
              <a:t>The teacher clearly introduces the skill of applying knowledge of a Greek or Latin root, base word and affix to determine the meaning of an unfamiliar word.</a:t>
            </a:r>
          </a:p>
          <a:p>
            <a:pPr marL="232943" indent="-232943">
              <a:buFontTx/>
              <a:buAutoNum type="arabicPeriod"/>
              <a:defRPr/>
            </a:pPr>
            <a:r>
              <a:rPr lang="en-US" altLang="en-US" dirty="0"/>
              <a:t>The teacher demonstrates/models how to apply knowledge of a Greek or Latin root, base word and affix to determine the meaning of an unfamiliar word.</a:t>
            </a:r>
          </a:p>
          <a:p>
            <a:pPr marL="232943" indent="-232943">
              <a:buFontTx/>
              <a:buAutoNum type="arabicPeriod"/>
              <a:defRPr/>
            </a:pPr>
            <a:r>
              <a:rPr lang="en-US" altLang="en-US" dirty="0"/>
              <a:t>The teacher gives visual and auditory examples/non-examples. </a:t>
            </a:r>
          </a:p>
          <a:p>
            <a:pPr marL="232943" indent="-232943">
              <a:buFontTx/>
              <a:buAutoNum type="arabicPeriod"/>
              <a:defRPr/>
            </a:pPr>
            <a:r>
              <a:rPr lang="en-US" altLang="en-US" dirty="0"/>
              <a:t>The teacher provides opportunities for guided and independent practice.</a:t>
            </a:r>
          </a:p>
          <a:p>
            <a:pPr>
              <a:defRPr/>
            </a:pPr>
            <a:endParaRPr lang="en-US" altLang="en-US" dirty="0"/>
          </a:p>
          <a:p>
            <a:pPr>
              <a:defRPr/>
            </a:pPr>
            <a:r>
              <a:rPr lang="en-US" altLang="en-US" dirty="0"/>
              <a:t>Appendix D of the B.E.S.T. Standards will support the fourth and fifth grade benchmarks with a list of Greek and Latin roots and affixes.</a:t>
            </a:r>
          </a:p>
          <a:p>
            <a:pPr>
              <a:defRPr/>
            </a:pPr>
            <a:endParaRPr lang="en-US" altLang="en-US" dirty="0"/>
          </a:p>
          <a:p>
            <a:pPr>
              <a:defRPr/>
            </a:pPr>
            <a:r>
              <a:rPr lang="en-US" altLang="en-US" dirty="0"/>
              <a:t>The morphology benchmark for fifth grade extends students’ knowledge and application of Greek and Latin roots and affixes to recognizing their connection between affixes and parts of speech to determine the meaning of unfamiliar words.</a:t>
            </a:r>
          </a:p>
          <a:p>
            <a:pPr>
              <a:defRPr/>
            </a:pPr>
            <a:endParaRPr lang="en-US" altLang="en-US" dirty="0"/>
          </a:p>
          <a:p>
            <a:pPr>
              <a:defRPr/>
            </a:pPr>
            <a:r>
              <a:rPr lang="en-US" altLang="en-US" dirty="0"/>
              <a:t>Here is an example of an instructional routine which will provide explicit instruction for this morphology benchmark.</a:t>
            </a:r>
          </a:p>
          <a:p>
            <a:pPr>
              <a:defRPr/>
            </a:pPr>
            <a:endParaRPr lang="en-US" altLang="en-US" dirty="0"/>
          </a:p>
          <a:p>
            <a:pPr marL="232943" indent="-232943">
              <a:buFontTx/>
              <a:buAutoNum type="arabicPeriod"/>
              <a:defRPr/>
            </a:pPr>
            <a:r>
              <a:rPr lang="en-US" altLang="en-US" dirty="0"/>
              <a:t>The teacher clearly introduces the skill of applying a Greek or Latin root, base word and affix and makes a connection to the part of speech to determine the meaning of an unfamiliar word.</a:t>
            </a:r>
          </a:p>
          <a:p>
            <a:pPr marL="232943" indent="-232943">
              <a:buFontTx/>
              <a:buAutoNum type="arabicPeriod"/>
              <a:defRPr/>
            </a:pPr>
            <a:r>
              <a:rPr lang="en-US" altLang="en-US" dirty="0"/>
              <a:t>The teacher demonstrates/models how to apply knowledge of a Greek or Latin root, base word and affix and its part of speech to determine the meaning of an unfamiliar word.</a:t>
            </a:r>
          </a:p>
          <a:p>
            <a:pPr marL="232943" indent="-232943">
              <a:buFontTx/>
              <a:buAutoNum type="arabicPeriod"/>
              <a:defRPr/>
            </a:pPr>
            <a:r>
              <a:rPr lang="en-US" altLang="en-US" dirty="0"/>
              <a:t>The teacher gives visual and auditory examples/non-examples. </a:t>
            </a:r>
          </a:p>
          <a:p>
            <a:pPr marL="232943" indent="-232943">
              <a:buFontTx/>
              <a:buAutoNum type="arabicPeriod"/>
              <a:defRPr/>
            </a:pPr>
            <a:r>
              <a:rPr lang="en-US" altLang="en-US" dirty="0"/>
              <a:t>The teacher provides opportunities for guided and independent practice.</a:t>
            </a:r>
          </a:p>
          <a:p>
            <a:pPr marL="232943" indent="-232943">
              <a:buFontTx/>
              <a:buAutoNum type="arabicPeriod"/>
              <a:defRPr/>
            </a:pPr>
            <a:endParaRPr lang="en-US" altLang="en-US" dirty="0"/>
          </a:p>
          <a:p>
            <a:pPr>
              <a:defRPr/>
            </a:pPr>
            <a:r>
              <a:rPr lang="en-US" altLang="en-US" dirty="0"/>
              <a:t>Through the progression of the morphology benchmarks, students are learning to look within words to analyze their parts to determine their meaning. This is a skill that students will depend on throughout their lifetime of learning!</a:t>
            </a:r>
          </a:p>
          <a:p>
            <a:pPr>
              <a:defRPr/>
            </a:pPr>
            <a:endParaRPr lang="en-US" altLang="en-US" dirty="0"/>
          </a:p>
          <a:p>
            <a:pPr>
              <a:defRPr/>
            </a:pPr>
            <a:endParaRPr lang="en-US" altLang="en-US" dirty="0"/>
          </a:p>
          <a:p>
            <a:pPr>
              <a:defRPr/>
            </a:pPr>
            <a:endParaRPr lang="en-US" altLang="en-US" dirty="0"/>
          </a:p>
        </p:txBody>
      </p:sp>
      <p:sp>
        <p:nvSpPr>
          <p:cNvPr id="66564" name="Slide Number Placeholder 3">
            <a:extLst>
              <a:ext uri="{FF2B5EF4-FFF2-40B4-BE49-F238E27FC236}">
                <a16:creationId xmlns:a16="http://schemas.microsoft.com/office/drawing/2014/main" id="{6E3F33B5-D4EE-99E6-BBA0-AC25ED4C40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D6D406-2A42-4115-BE3C-2D4AC308D97B}"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B3FC336-8AE4-0A2A-D475-5BC0CBFA7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27E84ED-08AA-2195-733D-552F2DBC70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(33/50)</a:t>
            </a:r>
            <a:endParaRPr lang="en-US" dirty="0"/>
          </a:p>
          <a:p>
            <a:endParaRPr lang="en-US" altLang="en-US" dirty="0"/>
          </a:p>
          <a:p>
            <a:r>
              <a:rPr lang="en-US" altLang="en-US" dirty="0"/>
              <a:t>Florida Center for Reading Research (FCRR) provides many morphology Student Center Activities.</a:t>
            </a:r>
          </a:p>
          <a:p>
            <a:endParaRPr lang="en-US" altLang="en-US" dirty="0"/>
          </a:p>
          <a:p>
            <a:r>
              <a:rPr lang="en-US" altLang="en-US" dirty="0"/>
              <a:t>Make morphology part of your daily learning environment with an interactive morphology wall.</a:t>
            </a:r>
          </a:p>
          <a:p>
            <a:endParaRPr lang="en-US" altLang="en-US" dirty="0"/>
          </a:p>
          <a:p>
            <a:r>
              <a:rPr lang="en-US" altLang="en-US" dirty="0"/>
              <a:t> A Morphology Matrix is a great way for students to explore morphemes and build their knowledge on examining word parts.</a:t>
            </a:r>
          </a:p>
          <a:p>
            <a:endParaRPr lang="en-US" altLang="en-US" dirty="0"/>
          </a:p>
          <a:p>
            <a:r>
              <a:rPr lang="en-US" altLang="en-US" dirty="0"/>
              <a:t>There are many resources available online to assist you in implementing morphology word walls and morphology matrices with students.</a:t>
            </a:r>
          </a:p>
          <a:p>
            <a:endParaRPr lang="en-US" altLang="en-US" dirty="0"/>
          </a:p>
          <a:p>
            <a:endParaRPr lang="en-US" altLang="en-US" dirty="0"/>
          </a:p>
        </p:txBody>
      </p:sp>
      <p:sp>
        <p:nvSpPr>
          <p:cNvPr id="68612" name="Slide Number Placeholder 3">
            <a:extLst>
              <a:ext uri="{FF2B5EF4-FFF2-40B4-BE49-F238E27FC236}">
                <a16:creationId xmlns:a16="http://schemas.microsoft.com/office/drawing/2014/main" id="{090EB70D-6FB8-7C35-BD9C-DCED26A7E9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0F51F8-9549-4449-B591-630E30472141}"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68EB376-9A12-2F2D-53AE-4D1487CB7D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14DEC95-BD4F-4A1E-FE87-FCC2F11645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(33.5/50)</a:t>
            </a:r>
            <a:endParaRPr lang="en-US" dirty="0"/>
          </a:p>
          <a:p>
            <a:endParaRPr lang="en-US" altLang="en-US" dirty="0"/>
          </a:p>
          <a:p>
            <a:r>
              <a:rPr lang="en-US" altLang="en-US" dirty="0"/>
              <a:t>Context clues are hints used by the author to support readers in connecting prior knowledge to interpret the vocabulary and message of the text.</a:t>
            </a:r>
          </a:p>
          <a:p>
            <a:endParaRPr lang="en-US" altLang="en-US" dirty="0"/>
          </a:p>
          <a:p>
            <a:r>
              <a:rPr lang="en-US" altLang="en-US" dirty="0"/>
              <a:t>Connotation is defined as a feeling or idea a word has in addition to its literal meaning.</a:t>
            </a:r>
          </a:p>
          <a:p>
            <a:endParaRPr lang="en-US" altLang="en-US" dirty="0"/>
          </a:p>
          <a:p>
            <a:r>
              <a:rPr lang="en-US" altLang="en-US" dirty="0"/>
              <a:t>Unlike morphology, which takes readers inside words, context clues take readers outside of words to find ways to clarify the meaning of unfamiliar words.</a:t>
            </a:r>
          </a:p>
          <a:p>
            <a:endParaRPr lang="en-US" altLang="en-US" dirty="0"/>
          </a:p>
          <a:p>
            <a:r>
              <a:rPr lang="en-US" altLang="en-US" dirty="0"/>
              <a:t>The combination of using morphology and context clues – looking inside and outside of words, will enhance vocabulary and comprehension.</a:t>
            </a:r>
          </a:p>
          <a:p>
            <a:endParaRPr lang="en-US" altLang="en-US" dirty="0"/>
          </a:p>
          <a:p>
            <a:r>
              <a:rPr lang="en-US" altLang="en-US" dirty="0"/>
              <a:t>This section gives content knowledge on context clues and connotation and provides explicit instructional routines, which support the B.E.S.T. vocabulary benchmarks across grades K-5. </a:t>
            </a:r>
          </a:p>
          <a:p>
            <a:endParaRPr lang="en-US" altLang="en-US" dirty="0"/>
          </a:p>
          <a:p>
            <a:endParaRPr lang="en-US" altLang="en-US" dirty="0"/>
          </a:p>
        </p:txBody>
      </p:sp>
      <p:sp>
        <p:nvSpPr>
          <p:cNvPr id="70660" name="Slide Number Placeholder 3">
            <a:extLst>
              <a:ext uri="{FF2B5EF4-FFF2-40B4-BE49-F238E27FC236}">
                <a16:creationId xmlns:a16="http://schemas.microsoft.com/office/drawing/2014/main" id="{E21E6D42-2179-9A8C-A8F8-E144058B7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30F818-7038-43BD-A608-2CEE605EA56F}"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1D015BB-75D1-E018-B389-D4E7F0A4F3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AD13038-A748-53C5-C8C6-3A8530B86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 (34.5/50)</a:t>
            </a:r>
            <a:endParaRPr lang="en-US" dirty="0"/>
          </a:p>
          <a:p>
            <a:endParaRPr lang="en-US" altLang="en-US" b="1" dirty="0"/>
          </a:p>
          <a:p>
            <a:r>
              <a:rPr lang="en-US" altLang="en-US" b="1" dirty="0"/>
              <a:t>Handout #1 Note Catcher </a:t>
            </a:r>
          </a:p>
          <a:p>
            <a:endParaRPr lang="en-US" altLang="en-US" b="1" dirty="0"/>
          </a:p>
          <a:p>
            <a:r>
              <a:rPr lang="en-US" altLang="en-US" dirty="0"/>
              <a:t>Take a moment look over the context and connotation benchmarks for the vocabulary strand. After identifying the benchmark specific to your grade level, view the benchmarks above and below it. (Fifth grade will want to explore sixth grade benchmarks.)</a:t>
            </a:r>
          </a:p>
          <a:p>
            <a:endParaRPr lang="en-US" altLang="en-US" dirty="0"/>
          </a:p>
          <a:p>
            <a:r>
              <a:rPr lang="en-US" altLang="en-US" dirty="0"/>
              <a:t>Then take a moment to view the context and connotation benchmarks starting with kindergarten at the bottom, and work your way up to fifth grade to see the progression of learning.</a:t>
            </a:r>
          </a:p>
          <a:p>
            <a:endParaRPr lang="en-US" altLang="en-US" b="1" dirty="0"/>
          </a:p>
        </p:txBody>
      </p:sp>
      <p:sp>
        <p:nvSpPr>
          <p:cNvPr id="72708" name="Slide Number Placeholder 3">
            <a:extLst>
              <a:ext uri="{FF2B5EF4-FFF2-40B4-BE49-F238E27FC236}">
                <a16:creationId xmlns:a16="http://schemas.microsoft.com/office/drawing/2014/main" id="{CDF2F516-0A18-6C46-4253-36E5DC0556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898825-0A6D-4197-AC21-01052949A406}"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4DF6A90-C318-03A8-FBAF-54BFAA92E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08059F8F-8E24-D620-CAEF-C46ECF3EB1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.75 minute (35.25/50)</a:t>
            </a:r>
            <a:endParaRPr lang="en-US" dirty="0"/>
          </a:p>
          <a:p>
            <a:endParaRPr lang="en-US" altLang="en-US" dirty="0"/>
          </a:p>
          <a:p>
            <a:r>
              <a:rPr lang="en-US" altLang="en-US" dirty="0"/>
              <a:t>In Appendix D on page 205, you will find the information on five types of context clues which help develop vocabulary knowledge and support reading comprehension.</a:t>
            </a:r>
          </a:p>
          <a:p>
            <a:endParaRPr lang="en-US" altLang="en-US" dirty="0"/>
          </a:p>
          <a:p>
            <a:r>
              <a:rPr lang="en-US" altLang="en-US" dirty="0"/>
              <a:t>Explicitly teaching the five types of context clues to students will lead to the awareness of clues or hints that can be found in surrounding text. </a:t>
            </a:r>
          </a:p>
          <a:p>
            <a:endParaRPr lang="en-US" altLang="en-US" dirty="0"/>
          </a:p>
        </p:txBody>
      </p:sp>
      <p:sp>
        <p:nvSpPr>
          <p:cNvPr id="74756" name="Slide Number Placeholder 3">
            <a:extLst>
              <a:ext uri="{FF2B5EF4-FFF2-40B4-BE49-F238E27FC236}">
                <a16:creationId xmlns:a16="http://schemas.microsoft.com/office/drawing/2014/main" id="{A4578191-9160-AE17-224F-158350513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E6AA90-132F-4121-B5CB-DB8CBEC4AE23}"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EED9A34-FBB1-33BC-F2DA-A89F277DAD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FC6D86D-0246-43BD-9F48-70B9F16ECDE7}"/>
              </a:ext>
            </a:extLst>
          </p:cNvPr>
          <p:cNvSpPr>
            <a:spLocks noGrp="1"/>
          </p:cNvSpPr>
          <p:nvPr>
            <p:ph type="body" idx="1"/>
          </p:nvPr>
        </p:nvSpPr>
        <p:spPr/>
        <p:txBody>
          <a:bodyPr/>
          <a:lstStyle/>
          <a:p>
            <a:pPr>
              <a:defRPr/>
            </a:pPr>
            <a:r>
              <a:rPr lang="en-US" altLang="en-US" b="1" dirty="0"/>
              <a:t>1.5 minutes (3/50)</a:t>
            </a:r>
            <a:endParaRPr lang="en-US" dirty="0"/>
          </a:p>
          <a:p>
            <a:pPr>
              <a:defRPr/>
            </a:pPr>
            <a:endParaRPr lang="en-US" dirty="0">
              <a:ea typeface="Calibri"/>
              <a:cs typeface="Calibri"/>
              <a:sym typeface="Calibri"/>
            </a:endParaRPr>
          </a:p>
          <a:p>
            <a:pPr>
              <a:defRPr/>
            </a:pPr>
            <a:r>
              <a:rPr lang="en-US" dirty="0">
                <a:ea typeface="Calibri"/>
                <a:cs typeface="Calibri"/>
                <a:sym typeface="Calibri"/>
              </a:rPr>
              <a:t>Teaching vocabulary is complex. It is useful to begin with an understanding of the types of vocabulary words. </a:t>
            </a:r>
          </a:p>
          <a:p>
            <a:pPr>
              <a:defRPr/>
            </a:pPr>
            <a:endParaRPr lang="en-US" dirty="0">
              <a:ea typeface="Calibri"/>
              <a:cs typeface="Calibri"/>
              <a:sym typeface="Calibri"/>
            </a:endParaRPr>
          </a:p>
          <a:p>
            <a:pPr>
              <a:defRPr/>
            </a:pPr>
            <a:r>
              <a:rPr lang="en-US" dirty="0">
                <a:ea typeface="Calibri"/>
                <a:cs typeface="Calibri"/>
                <a:sym typeface="Calibri"/>
              </a:rPr>
              <a:t>Researchers often refer to the four types of vocabulary:</a:t>
            </a:r>
          </a:p>
          <a:p>
            <a:pPr marL="465861" indent="-310574">
              <a:buSzPts val="1200"/>
              <a:buFont typeface="Calibri"/>
              <a:buAutoNum type="arabicPeriod"/>
              <a:defRPr/>
            </a:pPr>
            <a:r>
              <a:rPr lang="en-US" dirty="0">
                <a:ea typeface="Calibri"/>
                <a:cs typeface="Calibri"/>
                <a:sym typeface="Calibri"/>
              </a:rPr>
              <a:t>Reading - the words we need to understand what we read</a:t>
            </a:r>
          </a:p>
          <a:p>
            <a:pPr marL="465861" indent="-310574">
              <a:buSzPts val="1200"/>
              <a:buFont typeface="Calibri"/>
              <a:buAutoNum type="arabicPeriod"/>
              <a:defRPr/>
            </a:pPr>
            <a:r>
              <a:rPr lang="en-US" dirty="0">
                <a:ea typeface="Calibri"/>
                <a:cs typeface="Calibri"/>
                <a:sym typeface="Calibri"/>
              </a:rPr>
              <a:t>Writing - the words we use when we write</a:t>
            </a:r>
          </a:p>
          <a:p>
            <a:pPr marL="465861" indent="-310574">
              <a:buSzPts val="1200"/>
              <a:buFont typeface="Calibri"/>
              <a:buAutoNum type="arabicPeriod"/>
              <a:defRPr/>
            </a:pPr>
            <a:r>
              <a:rPr lang="en-US" dirty="0">
                <a:ea typeface="Calibri"/>
                <a:cs typeface="Calibri"/>
                <a:sym typeface="Calibri"/>
              </a:rPr>
              <a:t>Listening - the words we need to understand what we hear</a:t>
            </a:r>
          </a:p>
          <a:p>
            <a:pPr marL="465861" indent="-310574">
              <a:buSzPts val="1200"/>
              <a:buFont typeface="Calibri"/>
              <a:buAutoNum type="arabicPeriod"/>
              <a:defRPr/>
            </a:pPr>
            <a:r>
              <a:rPr lang="en-US" dirty="0">
                <a:ea typeface="Calibri"/>
                <a:cs typeface="Calibri"/>
                <a:sym typeface="Calibri"/>
              </a:rPr>
              <a:t>Speaking - the words we use when we speak</a:t>
            </a:r>
          </a:p>
          <a:p>
            <a:pPr>
              <a:defRPr/>
            </a:pPr>
            <a:r>
              <a:rPr lang="en-US" dirty="0">
                <a:ea typeface="Calibri"/>
                <a:cs typeface="Calibri"/>
                <a:sym typeface="Calibri"/>
              </a:rPr>
              <a:t>	</a:t>
            </a:r>
          </a:p>
          <a:p>
            <a:pPr>
              <a:defRPr/>
            </a:pPr>
            <a:endParaRPr lang="en-US" dirty="0"/>
          </a:p>
        </p:txBody>
      </p:sp>
      <p:sp>
        <p:nvSpPr>
          <p:cNvPr id="21508" name="Slide Number Placeholder 3">
            <a:extLst>
              <a:ext uri="{FF2B5EF4-FFF2-40B4-BE49-F238E27FC236}">
                <a16:creationId xmlns:a16="http://schemas.microsoft.com/office/drawing/2014/main" id="{97FF268B-55BD-465A-D4F3-BCD36CE4A1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2C4FE4-A8B5-48AD-B07E-FEEA0A4FC1C7}"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B371AE6-2EAC-9DBD-9D70-8616A0671D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FEAC7F5-04B8-8F36-8FB8-603C335B18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.75 minute (36/50)</a:t>
            </a:r>
            <a:endParaRPr lang="en-US" dirty="0"/>
          </a:p>
          <a:p>
            <a:endParaRPr lang="en-US" altLang="en-US" dirty="0"/>
          </a:p>
          <a:p>
            <a:r>
              <a:rPr lang="en-US" dirty="0"/>
              <a:t>It is important for students to understand that words in any language exist individually, but can also be closely related to one another.</a:t>
            </a:r>
          </a:p>
          <a:p>
            <a:r>
              <a:rPr lang="en-US" dirty="0"/>
              <a:t>Although understanding word relationships is an abstract skill, explicitly teaching students to identify the relationship between words will increase their vocabulary and support their understanding of the context in which the words are used.</a:t>
            </a:r>
          </a:p>
          <a:p>
            <a:r>
              <a:rPr lang="en-US" dirty="0"/>
              <a:t>Take a minute to read the sentence on the slide.</a:t>
            </a:r>
          </a:p>
          <a:p>
            <a:r>
              <a:rPr lang="en-US" dirty="0"/>
              <a:t>The sentence on this slide contains homonyms (week and weak) and synonyms (weak and fragile) and an analogy (as weak and fragile as a newborn kitten) and an antonym (weak and powerful).</a:t>
            </a:r>
          </a:p>
          <a:p>
            <a:r>
              <a:rPr lang="en-US" dirty="0"/>
              <a:t>If the unknown words was “fragile”, using the word relationships in the sentence and the context will help determine the meaning of the word.</a:t>
            </a:r>
          </a:p>
          <a:p>
            <a:r>
              <a:rPr lang="en-US" dirty="0"/>
              <a:t>This is an example of looking outside of the word to determine its meaning.</a:t>
            </a:r>
          </a:p>
          <a:p>
            <a:r>
              <a:rPr lang="en-US" dirty="0"/>
              <a:t>You can find this chart of word relationships in your handouts as well as in Appendix D, page 205 in the B.E.S.T. ELA Standards.</a:t>
            </a:r>
          </a:p>
          <a:p>
            <a:endParaRPr lang="en-US" altLang="en-US" dirty="0"/>
          </a:p>
        </p:txBody>
      </p:sp>
      <p:sp>
        <p:nvSpPr>
          <p:cNvPr id="76804" name="Slide Number Placeholder 3">
            <a:extLst>
              <a:ext uri="{FF2B5EF4-FFF2-40B4-BE49-F238E27FC236}">
                <a16:creationId xmlns:a16="http://schemas.microsoft.com/office/drawing/2014/main" id="{99C3E716-01AB-C32B-EE06-C7641B047D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EE5B1A-09C0-4F92-ABAE-7AB3BC34DB95}"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7F3A28F-DC58-5EF6-90AA-00D65D5EAE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D6908AF-612D-14B0-E944-63A80B2478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 (37/50)</a:t>
            </a:r>
            <a:endParaRPr lang="en-US" dirty="0"/>
          </a:p>
          <a:p>
            <a:endParaRPr lang="en-US" altLang="en-US" dirty="0"/>
          </a:p>
          <a:p>
            <a:r>
              <a:rPr lang="en-US" altLang="en-US" dirty="0"/>
              <a:t>Instruction in using reference materials aids students in determining the meaning of unfamiliar words, especially as they become independent readers.</a:t>
            </a:r>
          </a:p>
          <a:p>
            <a:endParaRPr lang="en-US" altLang="en-US" dirty="0"/>
          </a:p>
          <a:p>
            <a:r>
              <a:rPr lang="en-US" altLang="en-US" dirty="0"/>
              <a:t>Teaching students to use reference materials to explore the meaning or confirm their understanding of a word can support instruction in context and connotation. </a:t>
            </a:r>
          </a:p>
          <a:p>
            <a:endParaRPr lang="en-US" altLang="en-US" dirty="0"/>
          </a:p>
          <a:p>
            <a:r>
              <a:rPr lang="en-US" altLang="en-US" dirty="0"/>
              <a:t>Digital texts provide built-in reference tools students can use to aid in their understanding of unfamiliar words they encounter as they read.</a:t>
            </a:r>
          </a:p>
          <a:p>
            <a:endParaRPr lang="en-US" altLang="en-US" dirty="0"/>
          </a:p>
          <a:p>
            <a:r>
              <a:rPr lang="en-US" altLang="en-US" dirty="0"/>
              <a:t>Students should be encouraged to use reference materials as a tool to support vocabulary.</a:t>
            </a:r>
          </a:p>
        </p:txBody>
      </p:sp>
      <p:sp>
        <p:nvSpPr>
          <p:cNvPr id="78852" name="Slide Number Placeholder 3">
            <a:extLst>
              <a:ext uri="{FF2B5EF4-FFF2-40B4-BE49-F238E27FC236}">
                <a16:creationId xmlns:a16="http://schemas.microsoft.com/office/drawing/2014/main" id="{523A3CBF-94FC-CDFC-65E5-C760AA70FA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34638B3-D2B5-4AF0-8DEA-6B5E2C223AC2}"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458CDC1-A51F-9553-02DD-B362D95F0B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7AAE32D-5314-C100-89F3-3AD37AF6E7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(37.5/50)</a:t>
            </a:r>
            <a:endParaRPr lang="en-US" dirty="0"/>
          </a:p>
          <a:p>
            <a:endParaRPr lang="en-US" altLang="en-US" dirty="0"/>
          </a:p>
          <a:p>
            <a:r>
              <a:rPr lang="en-US" altLang="en-US" dirty="0"/>
              <a:t>Knowledge of figurative language is also helpful for students when determining the meaning of unknown words, as it can sometimes be abstract.</a:t>
            </a:r>
          </a:p>
          <a:p>
            <a:endParaRPr lang="en-US" altLang="en-US" dirty="0"/>
          </a:p>
          <a:p>
            <a:r>
              <a:rPr lang="en-US" altLang="en-US" dirty="0"/>
              <a:t>This is an example of how vocabulary and comprehension are connected.</a:t>
            </a:r>
          </a:p>
          <a:p>
            <a:endParaRPr lang="en-US" altLang="en-US" dirty="0"/>
          </a:p>
          <a:p>
            <a:r>
              <a:rPr lang="en-US" altLang="en-US" dirty="0"/>
              <a:t>Many students (and adults like myself) love figurative language and enjoy the way it brings words and phrases to life!</a:t>
            </a:r>
          </a:p>
          <a:p>
            <a:endParaRPr lang="en-US" altLang="en-US" dirty="0"/>
          </a:p>
          <a:p>
            <a:r>
              <a:rPr lang="en-US" altLang="en-US" dirty="0"/>
              <a:t>The figurative language chart shown here can be found in Appendix A on page 175.</a:t>
            </a:r>
          </a:p>
        </p:txBody>
      </p:sp>
      <p:sp>
        <p:nvSpPr>
          <p:cNvPr id="80900" name="Slide Number Placeholder 3">
            <a:extLst>
              <a:ext uri="{FF2B5EF4-FFF2-40B4-BE49-F238E27FC236}">
                <a16:creationId xmlns:a16="http://schemas.microsoft.com/office/drawing/2014/main" id="{1DA37022-2292-2126-26F2-A81D2C37D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F1DCE9-45C5-44D7-8DD5-CBA43D06E23D}"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6A477BE-327B-D312-7200-8BFF5F58E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302B842-BF8D-4781-A63E-9E48ECCB187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(38.5/50)</a:t>
            </a:r>
            <a:endParaRPr lang="en-US" dirty="0"/>
          </a:p>
          <a:p>
            <a:pPr>
              <a:defRPr/>
            </a:pPr>
            <a:endParaRPr lang="en-US" altLang="en-US" dirty="0"/>
          </a:p>
          <a:p>
            <a:pPr>
              <a:defRPr/>
            </a:pPr>
            <a:r>
              <a:rPr lang="en-US" altLang="en-US" dirty="0"/>
              <a:t>The context and connotation benchmark for kindergarten focuses on identifying and sorting common words into basic categories, which sets the stage for developing vocabulary over time and applying the words to the context they encounter.</a:t>
            </a:r>
          </a:p>
          <a:p>
            <a:pPr>
              <a:defRPr/>
            </a:pPr>
            <a:endParaRPr lang="en-US" altLang="en-US" dirty="0"/>
          </a:p>
          <a:p>
            <a:pPr>
              <a:defRPr/>
            </a:pPr>
            <a:r>
              <a:rPr lang="en-US" altLang="en-US" dirty="0"/>
              <a:t>Words sorts can be used across the curriculum to build knowledge and academic vocabulary for each subject.</a:t>
            </a:r>
          </a:p>
          <a:p>
            <a:pPr>
              <a:defRPr/>
            </a:pPr>
            <a:endParaRPr lang="en-US" altLang="en-US" dirty="0"/>
          </a:p>
          <a:p>
            <a:pPr>
              <a:defRPr/>
            </a:pPr>
            <a:r>
              <a:rPr lang="en-US" altLang="en-US" dirty="0"/>
              <a:t>The clarifications of this benchmark will point teachers to Appendix A for information on context clues and word relationships.</a:t>
            </a:r>
          </a:p>
          <a:p>
            <a:pPr>
              <a:defRPr/>
            </a:pPr>
            <a:endParaRPr lang="en-US" altLang="en-US" dirty="0"/>
          </a:p>
          <a:p>
            <a:pPr>
              <a:defRPr/>
            </a:pPr>
            <a:r>
              <a:rPr lang="en-US" altLang="en-US" dirty="0"/>
              <a:t>Following an instructional routine will provide explicit instruction for this benchmark.</a:t>
            </a:r>
          </a:p>
          <a:p>
            <a:pPr>
              <a:defRPr/>
            </a:pPr>
            <a:endParaRPr lang="en-US" altLang="en-US" dirty="0"/>
          </a:p>
          <a:p>
            <a:pPr marL="232943" indent="-232943">
              <a:buFontTx/>
              <a:buAutoNum type="arabicPeriod"/>
              <a:defRPr/>
            </a:pPr>
            <a:r>
              <a:rPr lang="en-US" altLang="en-US" dirty="0"/>
              <a:t>The teacher clearly identifies the words and categories.</a:t>
            </a:r>
          </a:p>
          <a:p>
            <a:pPr marL="232943" indent="-232943">
              <a:buFontTx/>
              <a:buAutoNum type="arabicPeriod"/>
              <a:defRPr/>
            </a:pPr>
            <a:r>
              <a:rPr lang="en-US" altLang="en-US" dirty="0"/>
              <a:t>The teacher demonstrates/models how to identify and sort the words into categories.</a:t>
            </a:r>
          </a:p>
          <a:p>
            <a:pPr marL="232943" indent="-232943">
              <a:buFontTx/>
              <a:buAutoNum type="arabicPeriod"/>
              <a:defRPr/>
            </a:pPr>
            <a:r>
              <a:rPr lang="en-US" altLang="en-US" dirty="0"/>
              <a:t>The teacher shows visual and auditory examples/non-examples.</a:t>
            </a:r>
          </a:p>
          <a:p>
            <a:pPr marL="232943" indent="-232943">
              <a:buFontTx/>
              <a:buAutoNum type="arabicPeriod"/>
              <a:defRPr/>
            </a:pPr>
            <a:r>
              <a:rPr lang="en-US" altLang="en-US" dirty="0"/>
              <a:t>The teacher provides opportunities for guided and independent practice.</a:t>
            </a:r>
          </a:p>
          <a:p>
            <a:pPr>
              <a:defRPr/>
            </a:pPr>
            <a:endParaRPr lang="en-US" altLang="en-US" dirty="0"/>
          </a:p>
          <a:p>
            <a:pPr>
              <a:defRPr/>
            </a:pPr>
            <a:r>
              <a:rPr lang="en-US" altLang="en-US" dirty="0"/>
              <a:t>The first grade benchmark for context and connotation introduces picture clues, context clues, word relationships, reference materials and/or background knowledge to determine the meaning of unknown words. Whew, that’s a mouthful!</a:t>
            </a:r>
          </a:p>
          <a:p>
            <a:pPr>
              <a:defRPr/>
            </a:pPr>
            <a:endParaRPr lang="en-US" altLang="en-US" dirty="0"/>
          </a:p>
          <a:p>
            <a:pPr>
              <a:defRPr/>
            </a:pPr>
            <a:r>
              <a:rPr lang="en-US" altLang="en-US" dirty="0"/>
              <a:t>For this example, we have the poem “</a:t>
            </a:r>
            <a:r>
              <a:rPr lang="en-US" altLang="en-US" dirty="0" err="1"/>
              <a:t>Daffodowndilly</a:t>
            </a:r>
            <a:r>
              <a:rPr lang="en-US" altLang="en-US" dirty="0"/>
              <a:t>,” by A.A. Milnes, which is on the first grade B.E.S.T. Sample Text List. This poem lends itself to explicit instruction using picture clues, context clues, word relationships, reference materials and background knowledge to understand its meaning.</a:t>
            </a:r>
          </a:p>
          <a:p>
            <a:pPr>
              <a:defRPr/>
            </a:pPr>
            <a:endParaRPr lang="en-US" altLang="en-US" dirty="0"/>
          </a:p>
          <a:p>
            <a:pPr>
              <a:defRPr/>
            </a:pPr>
            <a:r>
              <a:rPr lang="en-US" altLang="en-US" dirty="0"/>
              <a:t>Example: She wore a yellow sun-bonnet. The word bonnet may be unfamiliar, and there are many opportunities to dive into the context.</a:t>
            </a:r>
          </a:p>
          <a:p>
            <a:pPr>
              <a:defRPr/>
            </a:pPr>
            <a:endParaRPr lang="en-US" altLang="en-US" dirty="0"/>
          </a:p>
          <a:p>
            <a:pPr>
              <a:defRPr/>
            </a:pPr>
            <a:r>
              <a:rPr lang="en-US" altLang="en-US" dirty="0"/>
              <a:t>Now students are beginning to look around the unknown word to find its meaning in the context.</a:t>
            </a:r>
          </a:p>
          <a:p>
            <a:pPr>
              <a:defRPr/>
            </a:pPr>
            <a:endParaRPr lang="en-US" altLang="en-US" dirty="0"/>
          </a:p>
          <a:p>
            <a:pPr>
              <a:defRPr/>
            </a:pPr>
            <a:r>
              <a:rPr lang="en-US" altLang="en-US" dirty="0"/>
              <a:t>Following an instructional routine will provide explicit instruction for this benchmark.</a:t>
            </a:r>
          </a:p>
          <a:p>
            <a:pPr>
              <a:defRPr/>
            </a:pPr>
            <a:endParaRPr lang="en-US" altLang="en-US" dirty="0"/>
          </a:p>
          <a:p>
            <a:pPr marL="232943" indent="-232943">
              <a:buFontTx/>
              <a:buAutoNum type="arabicPeriod"/>
              <a:defRPr/>
            </a:pPr>
            <a:r>
              <a:rPr lang="en-US" altLang="en-US" dirty="0"/>
              <a:t>The teacher clearly identifies and uses the picture clues, context clues, word relationships, reference materials and/or background knowledge to determine the meaning of an unknown word.</a:t>
            </a:r>
          </a:p>
          <a:p>
            <a:pPr marL="232943" indent="-232943">
              <a:buFontTx/>
              <a:buAutoNum type="arabicPeriod"/>
              <a:defRPr/>
            </a:pPr>
            <a:r>
              <a:rPr lang="en-US" altLang="en-US" dirty="0"/>
              <a:t>The teacher demonstrates/models how to identify and use the picture clues, context clues, word relationships, reference materials and/or background knowledge to determine the meaning the meaning of an unknown word.</a:t>
            </a:r>
          </a:p>
          <a:p>
            <a:pPr marL="232943" indent="-232943">
              <a:buFontTx/>
              <a:buAutoNum type="arabicPeriod"/>
              <a:defRPr/>
            </a:pPr>
            <a:r>
              <a:rPr lang="en-US" altLang="en-US" dirty="0"/>
              <a:t>The teacher shows visual and auditory examples/non-examples.</a:t>
            </a:r>
          </a:p>
          <a:p>
            <a:pPr marL="232943" indent="-232943">
              <a:buFontTx/>
              <a:buAutoNum type="arabicPeriod"/>
              <a:defRPr/>
            </a:pPr>
            <a:r>
              <a:rPr lang="en-US" altLang="en-US" dirty="0"/>
              <a:t>The teacher provides opportunities for guided and independent practice.</a:t>
            </a:r>
          </a:p>
          <a:p>
            <a:pPr>
              <a:defRPr/>
            </a:pPr>
            <a:endParaRPr lang="en-US" altLang="en-US" dirty="0"/>
          </a:p>
        </p:txBody>
      </p:sp>
      <p:sp>
        <p:nvSpPr>
          <p:cNvPr id="82948" name="Slide Number Placeholder 3">
            <a:extLst>
              <a:ext uri="{FF2B5EF4-FFF2-40B4-BE49-F238E27FC236}">
                <a16:creationId xmlns:a16="http://schemas.microsoft.com/office/drawing/2014/main" id="{64D68F60-1D1E-CB28-A58D-2069DE5CD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6F86BA-630D-4B5B-86B8-A8C7417EC44C}"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B19D56C-BC84-A36A-093D-A6758B1383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73A27BF-1C56-45D4-909D-8F8644E01D8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(39.5/50)</a:t>
            </a:r>
            <a:endParaRPr lang="en-US" dirty="0"/>
          </a:p>
          <a:p>
            <a:pPr>
              <a:defRPr/>
            </a:pPr>
            <a:endParaRPr lang="en-US" altLang="en-US" b="1" dirty="0"/>
          </a:p>
          <a:p>
            <a:pPr>
              <a:defRPr/>
            </a:pPr>
            <a:r>
              <a:rPr lang="en-US" altLang="en-US" dirty="0"/>
              <a:t>The second grade benchmark for context and connotation removes picture clues from the expectations, and focuses on context clues, word relationships, reference materials and/or background knowledge to determine the meaning of unknown words. </a:t>
            </a:r>
          </a:p>
          <a:p>
            <a:pPr>
              <a:defRPr/>
            </a:pPr>
            <a:endParaRPr lang="en-US" altLang="en-US" dirty="0"/>
          </a:p>
          <a:p>
            <a:pPr>
              <a:defRPr/>
            </a:pPr>
            <a:r>
              <a:rPr lang="en-US" altLang="en-US" dirty="0"/>
              <a:t>For this example, we are highlighting another poem from the B.E.S.T. Sample Text List; “Gathering Leaves,” by Robert Frost, as it is an exemplar text for covering many components of this benchmark. </a:t>
            </a:r>
          </a:p>
          <a:p>
            <a:pPr>
              <a:defRPr/>
            </a:pPr>
            <a:endParaRPr lang="en-US" altLang="en-US" dirty="0"/>
          </a:p>
          <a:p>
            <a:pPr>
              <a:defRPr/>
            </a:pPr>
            <a:r>
              <a:rPr lang="en-US" altLang="en-US" dirty="0"/>
              <a:t>As students move away from pictures/illustrations to accompany the text they encounter, they will need to rely more heavily on context clues.</a:t>
            </a:r>
          </a:p>
          <a:p>
            <a:pPr>
              <a:defRPr/>
            </a:pPr>
            <a:endParaRPr lang="en-US" altLang="en-US" dirty="0"/>
          </a:p>
          <a:p>
            <a:pPr>
              <a:defRPr/>
            </a:pPr>
            <a:r>
              <a:rPr lang="en-US" altLang="en-US" dirty="0"/>
              <a:t>Here is an instructional routine that will provide explicit instruction for this benchmark.</a:t>
            </a:r>
          </a:p>
          <a:p>
            <a:pPr>
              <a:defRPr/>
            </a:pPr>
            <a:endParaRPr lang="en-US" altLang="en-US" dirty="0"/>
          </a:p>
          <a:p>
            <a:pPr marL="232943" indent="-232943">
              <a:buFontTx/>
              <a:buAutoNum type="arabicPeriod"/>
              <a:defRPr/>
            </a:pPr>
            <a:r>
              <a:rPr lang="en-US" altLang="en-US" dirty="0"/>
              <a:t>The teacher clearly identifies and uses the context clues, word relationships, reference materials and/or background knowledge to determine the meaning of an unknown word.</a:t>
            </a:r>
          </a:p>
          <a:p>
            <a:pPr marL="232943" indent="-232943">
              <a:buFontTx/>
              <a:buAutoNum type="arabicPeriod"/>
              <a:defRPr/>
            </a:pPr>
            <a:r>
              <a:rPr lang="en-US" altLang="en-US" dirty="0"/>
              <a:t>The teacher demonstrates/models how to identify and use the context clues, word relationships, reference materials and/or background knowledge to determine the meaning of an unknown word.</a:t>
            </a:r>
          </a:p>
          <a:p>
            <a:pPr marL="232943" indent="-232943">
              <a:buFontTx/>
              <a:buAutoNum type="arabicPeriod"/>
              <a:defRPr/>
            </a:pPr>
            <a:r>
              <a:rPr lang="en-US" altLang="en-US" dirty="0"/>
              <a:t>The teacher shows visual and auditory examples/non-examples.</a:t>
            </a:r>
          </a:p>
          <a:p>
            <a:pPr marL="232943" indent="-232943">
              <a:buFontTx/>
              <a:buAutoNum type="arabicPeriod"/>
              <a:defRPr/>
            </a:pPr>
            <a:r>
              <a:rPr lang="en-US" altLang="en-US" dirty="0"/>
              <a:t>The teacher provides opportunities for guided and independent practice.</a:t>
            </a:r>
          </a:p>
          <a:p>
            <a:pPr>
              <a:defRPr/>
            </a:pPr>
            <a:endParaRPr lang="en-US" altLang="en-US" dirty="0"/>
          </a:p>
          <a:p>
            <a:pPr>
              <a:defRPr/>
            </a:pPr>
            <a:r>
              <a:rPr lang="en-US" altLang="en-US" dirty="0"/>
              <a:t>The third grade benchmark for context and connotation incorporates using figurative language and the addition of determining the meaning of multiple-meaning phrases, appropriate to grade level.</a:t>
            </a:r>
          </a:p>
          <a:p>
            <a:pPr>
              <a:defRPr/>
            </a:pPr>
            <a:endParaRPr lang="en-US" altLang="en-US" dirty="0"/>
          </a:p>
          <a:p>
            <a:pPr>
              <a:defRPr/>
            </a:pPr>
            <a:r>
              <a:rPr lang="en-US" altLang="en-US" dirty="0"/>
              <a:t>The clarifications for this benchmark state that instruction for this benchmark should include text read-</a:t>
            </a:r>
            <a:r>
              <a:rPr lang="en-US" altLang="en-US" dirty="0" err="1"/>
              <a:t>alouds</a:t>
            </a:r>
            <a:r>
              <a:rPr lang="en-US" altLang="en-US" dirty="0"/>
              <a:t> and think-</a:t>
            </a:r>
            <a:r>
              <a:rPr lang="en-US" altLang="en-US" dirty="0" err="1"/>
              <a:t>alouds</a:t>
            </a:r>
            <a:r>
              <a:rPr lang="en-US" altLang="en-US" dirty="0"/>
              <a:t> aimed at building and activating background knowledge. </a:t>
            </a:r>
          </a:p>
          <a:p>
            <a:pPr>
              <a:defRPr/>
            </a:pPr>
            <a:endParaRPr lang="en-US" altLang="en-US" dirty="0"/>
          </a:p>
          <a:p>
            <a:pPr>
              <a:defRPr/>
            </a:pPr>
            <a:r>
              <a:rPr lang="en-US" altLang="en-US" dirty="0"/>
              <a:t>The </a:t>
            </a:r>
            <a:r>
              <a:rPr lang="en-US" altLang="en-US" i="1" dirty="0"/>
              <a:t>Boxcar Children </a:t>
            </a:r>
            <a:r>
              <a:rPr lang="en-US" altLang="en-US" dirty="0"/>
              <a:t>books provide a plethora of opportunities for explicit vocabulary instruction during a read-aloud. Plus, who doesn’t love the </a:t>
            </a:r>
            <a:r>
              <a:rPr lang="en-US" altLang="en-US" i="1" dirty="0"/>
              <a:t>Boxcar Children</a:t>
            </a:r>
            <a:r>
              <a:rPr lang="en-US" altLang="en-US" dirty="0"/>
              <a:t>?</a:t>
            </a:r>
          </a:p>
          <a:p>
            <a:pPr>
              <a:defRPr/>
            </a:pPr>
            <a:endParaRPr lang="en-US" altLang="en-US" dirty="0"/>
          </a:p>
          <a:p>
            <a:pPr>
              <a:defRPr/>
            </a:pPr>
            <a:r>
              <a:rPr lang="en-US" altLang="en-US" dirty="0"/>
              <a:t>Here is an instructional routine that will provide explicit instruction for this benchmark.</a:t>
            </a:r>
          </a:p>
          <a:p>
            <a:pPr>
              <a:defRPr/>
            </a:pPr>
            <a:endParaRPr lang="en-US" altLang="en-US" dirty="0"/>
          </a:p>
          <a:p>
            <a:pPr marL="232943" indent="-232943">
              <a:buFontTx/>
              <a:buAutoNum type="arabicPeriod"/>
              <a:defRPr/>
            </a:pPr>
            <a:r>
              <a:rPr lang="en-US" altLang="en-US" dirty="0"/>
              <a:t>The teacher clearly identifies the context clues, figurative language, word relationships, reference materials and/or background knowledge to determine the meaning of an unknown word or phrase.</a:t>
            </a:r>
          </a:p>
          <a:p>
            <a:pPr marL="232943" indent="-232943">
              <a:buFontTx/>
              <a:buAutoNum type="arabicPeriod"/>
              <a:defRPr/>
            </a:pPr>
            <a:r>
              <a:rPr lang="en-US" altLang="en-US" dirty="0"/>
              <a:t>The teacher demonstrates/models how to identify the context clues, figurative language, word relationships, reference materials and/or background knowledge to determine the meaning of an unknown word or phrase.</a:t>
            </a:r>
          </a:p>
          <a:p>
            <a:pPr marL="232943" indent="-232943">
              <a:buFontTx/>
              <a:buAutoNum type="arabicPeriod"/>
              <a:defRPr/>
            </a:pPr>
            <a:r>
              <a:rPr lang="en-US" altLang="en-US" dirty="0"/>
              <a:t>The teacher shows visual and auditory examples/non-examples.</a:t>
            </a:r>
          </a:p>
          <a:p>
            <a:pPr marL="232943" indent="-232943">
              <a:buFontTx/>
              <a:buAutoNum type="arabicPeriod"/>
              <a:defRPr/>
            </a:pPr>
            <a:r>
              <a:rPr lang="en-US" altLang="en-US" dirty="0"/>
              <a:t>The teacher provides opportunities for guided and independent practice.</a:t>
            </a:r>
          </a:p>
          <a:p>
            <a:pPr>
              <a:defRPr/>
            </a:pPr>
            <a:endParaRPr lang="en-US" altLang="en-US" dirty="0"/>
          </a:p>
        </p:txBody>
      </p:sp>
      <p:sp>
        <p:nvSpPr>
          <p:cNvPr id="84996" name="Slide Number Placeholder 3">
            <a:extLst>
              <a:ext uri="{FF2B5EF4-FFF2-40B4-BE49-F238E27FC236}">
                <a16:creationId xmlns:a16="http://schemas.microsoft.com/office/drawing/2014/main" id="{05105A47-55EA-0246-DB94-39F44025E7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FFFE90-BE11-4D43-82F6-4A69E9B75AB0}"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322D41B-146C-7AEF-17A8-ABD872198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14C202F-3A49-4483-8F1A-CAB93933AC1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1 minute (40.5/50)</a:t>
            </a:r>
            <a:endParaRPr lang="en-US" dirty="0"/>
          </a:p>
          <a:p>
            <a:pPr>
              <a:defRPr/>
            </a:pPr>
            <a:endParaRPr lang="en-US" altLang="en-US" b="1" dirty="0"/>
          </a:p>
          <a:p>
            <a:pPr>
              <a:defRPr/>
            </a:pPr>
            <a:r>
              <a:rPr lang="en-US" altLang="en-US" dirty="0"/>
              <a:t>The context and connotation benchmarks for fourth and fifth grade are identical and mirror the third grade benchmark.</a:t>
            </a:r>
          </a:p>
          <a:p>
            <a:pPr>
              <a:defRPr/>
            </a:pPr>
            <a:endParaRPr lang="en-US" altLang="en-US" dirty="0"/>
          </a:p>
          <a:p>
            <a:pPr>
              <a:defRPr/>
            </a:pPr>
            <a:r>
              <a:rPr lang="en-US" altLang="en-US" dirty="0"/>
              <a:t>The two texts chosen for these grade levels are on the B.E.S.T. sample text list and are already aligned to reading benchmarks, which will make the act of stacking benchmarks for instruction even easier!</a:t>
            </a:r>
          </a:p>
          <a:p>
            <a:pPr>
              <a:defRPr/>
            </a:pPr>
            <a:endParaRPr lang="en-US" altLang="en-US" dirty="0"/>
          </a:p>
          <a:p>
            <a:pPr>
              <a:defRPr/>
            </a:pPr>
            <a:r>
              <a:rPr lang="en-US" altLang="en-US" dirty="0"/>
              <a:t>The clarifications for this benchmark state that texts read aloud can be two grade levels higher than student reading level, so keep that in mind when planning for instruction.</a:t>
            </a:r>
          </a:p>
          <a:p>
            <a:pPr>
              <a:defRPr/>
            </a:pPr>
            <a:endParaRPr lang="en-US" altLang="en-US" dirty="0"/>
          </a:p>
          <a:p>
            <a:pPr>
              <a:defRPr/>
            </a:pPr>
            <a:r>
              <a:rPr lang="en-US" altLang="en-US" dirty="0"/>
              <a:t>Here is an instructional routine that will provide explicit instruction for this benchmark.</a:t>
            </a:r>
          </a:p>
          <a:p>
            <a:pPr>
              <a:defRPr/>
            </a:pPr>
            <a:endParaRPr lang="en-US" altLang="en-US" dirty="0"/>
          </a:p>
          <a:p>
            <a:pPr marL="232943" indent="-232943">
              <a:buFontTx/>
              <a:buAutoNum type="arabicPeriod"/>
              <a:defRPr/>
            </a:pPr>
            <a:r>
              <a:rPr lang="en-US" altLang="en-US" dirty="0"/>
              <a:t>The teacher clearly identifies the context clues, figurative language, word relationships, reference materials and/or background knowledge to determine the meaning of an unknown word or phrase.</a:t>
            </a:r>
          </a:p>
          <a:p>
            <a:pPr marL="232943" indent="-232943">
              <a:buFontTx/>
              <a:buAutoNum type="arabicPeriod"/>
              <a:defRPr/>
            </a:pPr>
            <a:r>
              <a:rPr lang="en-US" altLang="en-US" dirty="0"/>
              <a:t>The teacher demonstrates/models how to identify the context clues, figurative language, word relationships, reference materials and/or background knowledge to determine the meaning of an unknown word or phrase.</a:t>
            </a:r>
          </a:p>
          <a:p>
            <a:pPr marL="232943" indent="-232943">
              <a:buFontTx/>
              <a:buAutoNum type="arabicPeriod"/>
              <a:defRPr/>
            </a:pPr>
            <a:r>
              <a:rPr lang="en-US" altLang="en-US" dirty="0"/>
              <a:t>The teacher shows visual and auditory examples/non-examples.</a:t>
            </a:r>
          </a:p>
          <a:p>
            <a:pPr marL="232943" indent="-232943">
              <a:buFontTx/>
              <a:buAutoNum type="arabicPeriod"/>
              <a:defRPr/>
            </a:pPr>
            <a:r>
              <a:rPr lang="en-US" altLang="en-US" dirty="0"/>
              <a:t>The teacher provides opportunities for guided and independent practice.</a:t>
            </a:r>
          </a:p>
          <a:p>
            <a:pPr>
              <a:defRPr/>
            </a:pPr>
            <a:endParaRPr lang="en-US" altLang="en-US" dirty="0"/>
          </a:p>
          <a:p>
            <a:pPr>
              <a:defRPr/>
            </a:pPr>
            <a:endParaRPr lang="en-US" altLang="en-US" dirty="0"/>
          </a:p>
        </p:txBody>
      </p:sp>
      <p:sp>
        <p:nvSpPr>
          <p:cNvPr id="87044" name="Slide Number Placeholder 3">
            <a:extLst>
              <a:ext uri="{FF2B5EF4-FFF2-40B4-BE49-F238E27FC236}">
                <a16:creationId xmlns:a16="http://schemas.microsoft.com/office/drawing/2014/main" id="{266C0CD5-23F0-A8F3-20ED-B55FFD8A5E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9EF0CC-A325-4222-B0E7-272AC040B46E}"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1CA646C-8798-18FA-D4AE-CE39AB24B3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20FB7BD5-6247-D5ED-EC7F-CD0B61D77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(41/50)</a:t>
            </a:r>
            <a:endParaRPr lang="en-US" dirty="0"/>
          </a:p>
          <a:p>
            <a:endParaRPr lang="en-US" altLang="en-US"/>
          </a:p>
          <a:p>
            <a:r>
              <a:rPr lang="en-US" altLang="en-US" dirty="0"/>
              <a:t>FCRR provides many Student Center Activities that support this benchmark.</a:t>
            </a:r>
          </a:p>
          <a:p>
            <a:endParaRPr lang="en-US" altLang="en-US"/>
          </a:p>
          <a:p>
            <a:endParaRPr lang="en-US" altLang="en-US"/>
          </a:p>
          <a:p>
            <a:endParaRPr lang="en-US" altLang="en-US"/>
          </a:p>
        </p:txBody>
      </p:sp>
      <p:sp>
        <p:nvSpPr>
          <p:cNvPr id="89092" name="Slide Number Placeholder 3">
            <a:extLst>
              <a:ext uri="{FF2B5EF4-FFF2-40B4-BE49-F238E27FC236}">
                <a16:creationId xmlns:a16="http://schemas.microsoft.com/office/drawing/2014/main" id="{9330CEF2-B8C5-4CFF-358E-0A1FF7ECD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868383-6177-42C1-B27B-383E1D101656}"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A8BC8D9-C6C4-CB34-ACBE-DD7FAC76D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F3DB6A53-B35C-2209-FAF5-6B8E17867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minutes (46/50)</a:t>
            </a:r>
            <a:endParaRPr lang="en-US" dirty="0"/>
          </a:p>
          <a:p>
            <a:endParaRPr lang="en-US" altLang="en-US" b="1" dirty="0"/>
          </a:p>
          <a:p>
            <a:r>
              <a:rPr lang="en-US" altLang="en-US" b="1" dirty="0"/>
              <a:t>Handout #1 Note Catcher </a:t>
            </a:r>
          </a:p>
          <a:p>
            <a:endParaRPr lang="en-US" altLang="en-US" dirty="0"/>
          </a:p>
          <a:p>
            <a:r>
              <a:rPr lang="en-US" altLang="en-US" dirty="0"/>
              <a:t>As we wrap up our professional learning session on Explicit Vocabulary Development and Instruction for B.E.S.T., we want to take a few minutes to reflect on the information shared today and jot down notes using the Compass Reflection in </a:t>
            </a:r>
            <a:r>
              <a:rPr lang="en-US" altLang="en-US" b="1" dirty="0"/>
              <a:t>Handout #1 Note Catcher. </a:t>
            </a:r>
          </a:p>
          <a:p>
            <a:r>
              <a:rPr lang="en-US" altLang="en-US" dirty="0"/>
              <a:t> </a:t>
            </a:r>
            <a:endParaRPr lang="en-US" altLang="en-US" dirty="0">
              <a:ea typeface="Calibri"/>
              <a:cs typeface="Calibri"/>
            </a:endParaRPr>
          </a:p>
          <a:p>
            <a:r>
              <a:rPr lang="en-US" altLang="en-US" dirty="0"/>
              <a:t>Read slide and give directions.</a:t>
            </a:r>
          </a:p>
          <a:p>
            <a:endParaRPr lang="en-US" altLang="en-US" dirty="0"/>
          </a:p>
          <a:p>
            <a:r>
              <a:rPr lang="en-US" altLang="en-US" dirty="0"/>
              <a:t>We wish you the best of luck as you move forward with implementing the B.E.S.T. Vocabulary Standards with students!</a:t>
            </a:r>
          </a:p>
          <a:p>
            <a:endParaRPr lang="en-US" altLang="en-US" dirty="0"/>
          </a:p>
        </p:txBody>
      </p:sp>
      <p:sp>
        <p:nvSpPr>
          <p:cNvPr id="91140" name="Slide Number Placeholder 3">
            <a:extLst>
              <a:ext uri="{FF2B5EF4-FFF2-40B4-BE49-F238E27FC236}">
                <a16:creationId xmlns:a16="http://schemas.microsoft.com/office/drawing/2014/main" id="{4EC3FDAC-FAD5-935B-F243-364BDE33BB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C2914C4-C6C8-4923-AD0C-84A4E052F5A0}" type="slidenum">
              <a:rPr lang="en-US"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1DB2BEC3-60C7-3F8A-F475-0FD2F5B194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2CD97465-0B73-EF36-4DD1-3A101C0B35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 minute (46.5/50)</a:t>
            </a:r>
            <a:endParaRPr lang="en-US" dirty="0"/>
          </a:p>
          <a:p>
            <a:endParaRPr lang="en-US" altLang="en-US"/>
          </a:p>
          <a:p>
            <a:r>
              <a:rPr lang="en-US" altLang="en-US" dirty="0"/>
              <a:t>These resources were used in developing the content for this presentation.</a:t>
            </a:r>
          </a:p>
          <a:p>
            <a:endParaRPr lang="en-US" altLang="en-US"/>
          </a:p>
          <a:p>
            <a:endParaRPr lang="en-US" altLang="en-US"/>
          </a:p>
          <a:p>
            <a:endParaRPr lang="en-US" altLang="en-US"/>
          </a:p>
        </p:txBody>
      </p:sp>
      <p:sp>
        <p:nvSpPr>
          <p:cNvPr id="93188" name="Slide Number Placeholder 3">
            <a:extLst>
              <a:ext uri="{FF2B5EF4-FFF2-40B4-BE49-F238E27FC236}">
                <a16:creationId xmlns:a16="http://schemas.microsoft.com/office/drawing/2014/main" id="{557ACE56-BA3B-8803-DF38-69FD4E6D50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6F5BCE-2F6E-4598-811E-D90ED47721E3}"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A00F6E7-8202-936B-AE07-AAB268DD7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428CD338-7036-007F-3D48-4ABBFC33D1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3.5 minutes (50/50)</a:t>
            </a:r>
            <a:endParaRPr lang="en-US" dirty="0"/>
          </a:p>
          <a:p>
            <a:endParaRPr lang="en-US" altLang="en-US"/>
          </a:p>
          <a:p>
            <a:r>
              <a:rPr lang="en-US" altLang="en-US" dirty="0"/>
              <a:t>Provide time for questions.</a:t>
            </a:r>
            <a:endParaRPr lang="en-US" altLang="en-US" dirty="0">
              <a:ea typeface="Calibri"/>
              <a:cs typeface="Calibri"/>
            </a:endParaRPr>
          </a:p>
          <a:p>
            <a:endParaRPr lang="en-US" altLang="en-US"/>
          </a:p>
          <a:p>
            <a:r>
              <a:rPr lang="en-US" altLang="en-US" dirty="0"/>
              <a:t>We can be reached by email if any questions arise. </a:t>
            </a:r>
            <a:endParaRPr lang="en-US" altLang="en-US" dirty="0">
              <a:ea typeface="Calibri"/>
              <a:cs typeface="Calibri"/>
            </a:endParaRPr>
          </a:p>
        </p:txBody>
      </p:sp>
      <p:sp>
        <p:nvSpPr>
          <p:cNvPr id="95236" name="Slide Number Placeholder 3">
            <a:extLst>
              <a:ext uri="{FF2B5EF4-FFF2-40B4-BE49-F238E27FC236}">
                <a16:creationId xmlns:a16="http://schemas.microsoft.com/office/drawing/2014/main" id="{3F1DE109-8625-0EBE-5BE8-7897E5B2E9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04F96C-96CC-443B-AADE-47BB162BF61B}"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B34F512-FAEA-575B-17B3-DCEA54B8D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948134D-41AE-87B1-5495-6BBB77772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1.5 minutes (4.5/50)</a:t>
            </a:r>
            <a:endParaRPr lang="en-US" dirty="0"/>
          </a:p>
          <a:p>
            <a:endParaRPr lang="en-US" altLang="en-US" dirty="0"/>
          </a:p>
          <a:p>
            <a:r>
              <a:rPr lang="en-US" altLang="en-US" dirty="0"/>
              <a:t>Isabel Beck’s Three Tier Model for choosing vocabulary can assist with determining which words are best suited for explicit instruction.  </a:t>
            </a:r>
          </a:p>
          <a:p>
            <a:endParaRPr lang="en-US" altLang="en-US" dirty="0"/>
          </a:p>
          <a:p>
            <a:r>
              <a:rPr lang="en-US" altLang="en-US" dirty="0"/>
              <a:t>Tier 1 - Basic words that label common objects or concepts. These words are typically found in oral language. Tier 1 words are important to the text but can be dealt with quickly, with very little attention. Examples of Tier 1 words are: in, out, house, dog, blue, flower.</a:t>
            </a:r>
          </a:p>
          <a:p>
            <a:endParaRPr lang="en-US" altLang="en-US" dirty="0"/>
          </a:p>
          <a:p>
            <a:r>
              <a:rPr lang="en-US" altLang="en-US" dirty="0"/>
              <a:t>Tier 2 - Tier 2 words are the most important for instruction. These are academic words that are critical to comprehension. Tier 2 words have a high utility rate among literate language users and are used across content areas. Tier 2 also encompasses words with multiple meanings. Examples of Tier 2 words are: cause, increase, defend, compare.</a:t>
            </a:r>
          </a:p>
          <a:p>
            <a:endParaRPr lang="en-US" altLang="en-US" dirty="0"/>
          </a:p>
          <a:p>
            <a:r>
              <a:rPr lang="en-US" altLang="en-US" dirty="0"/>
              <a:t>Tier 3 – Tier 3 words are subject-specific words that label content. Tier 3 is comprised of low-frequency words that occur in specific domains. Examples of Tier 3 words are: ecosystem, terrarium, acute, genre, conjunction.</a:t>
            </a:r>
          </a:p>
          <a:p>
            <a:endParaRPr lang="en-US" altLang="en-US" dirty="0"/>
          </a:p>
          <a:p>
            <a:r>
              <a:rPr lang="en-US" altLang="en-US" dirty="0"/>
              <a:t>*Image courtesy of Pixabay.com.</a:t>
            </a:r>
          </a:p>
          <a:p>
            <a:endParaRPr lang="en-US" altLang="en-US" dirty="0"/>
          </a:p>
          <a:p>
            <a:r>
              <a:rPr lang="en-US" altLang="en-US" dirty="0"/>
              <a:t>Sources: </a:t>
            </a:r>
          </a:p>
          <a:p>
            <a:r>
              <a:rPr lang="en-US" altLang="en-US" dirty="0"/>
              <a:t>http://handyhandouts.com/viewHandout.aspx?hh_number=182&amp;nfp_title=Three+Tiers+of+Vocabulary+and+Education</a:t>
            </a:r>
            <a:endParaRPr lang="en-US" altLang="en-US" dirty="0">
              <a:ea typeface="Calibri"/>
              <a:cs typeface="Calibri"/>
            </a:endParaRPr>
          </a:p>
          <a:p>
            <a:r>
              <a:rPr lang="en-US" altLang="en-US" dirty="0">
                <a:cs typeface="Calibri" panose="020F0502020204030204" pitchFamily="34" charset="0"/>
                <a:sym typeface="Calibri" panose="020F0502020204030204" pitchFamily="34" charset="0"/>
              </a:rPr>
              <a:t>Florida’s B.E.S.T. Standards: English Language Arts, page 198</a:t>
            </a:r>
          </a:p>
          <a:p>
            <a:endParaRPr lang="en-US" altLang="en-US" dirty="0"/>
          </a:p>
        </p:txBody>
      </p:sp>
      <p:sp>
        <p:nvSpPr>
          <p:cNvPr id="23556" name="Slide Number Placeholder 3">
            <a:extLst>
              <a:ext uri="{FF2B5EF4-FFF2-40B4-BE49-F238E27FC236}">
                <a16:creationId xmlns:a16="http://schemas.microsoft.com/office/drawing/2014/main" id="{14D7B6CB-7567-CEF4-8BD2-D99A43E67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292E3-0393-4C2F-A80F-96FA87447896}"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A49C082-E142-F0EB-F7BB-47F48A998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25CE47B-0AC6-8D32-5CDE-1196D66726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2 minutes (6.5/50)</a:t>
            </a:r>
            <a:endParaRPr lang="en-US" dirty="0"/>
          </a:p>
          <a:p>
            <a:endParaRPr lang="en-US" altLang="en-US" dirty="0"/>
          </a:p>
          <a:p>
            <a:r>
              <a:rPr lang="en-US" altLang="en-US" dirty="0"/>
              <a:t>Keep in mind that, despite lists that identify first-grade words or fifth-grade words, there is no formula for selecting age-appropriate vocabulary words. The questions on this slide serve to assist in determining within which tier a vocabulary word fits. </a:t>
            </a:r>
          </a:p>
          <a:p>
            <a:endParaRPr lang="en-US" altLang="en-US" dirty="0"/>
          </a:p>
          <a:p>
            <a:r>
              <a:rPr lang="en-US" altLang="en-US" dirty="0"/>
              <a:t>Tier 1: Remember that these words do not have multiple meanings and they rarely require formal instruction. Read questions on slide.</a:t>
            </a:r>
          </a:p>
          <a:p>
            <a:r>
              <a:rPr lang="en-US" altLang="en-US" dirty="0"/>
              <a:t>Tier 2: These are the words that should be selected for explicit instruction. Read questions on slide.</a:t>
            </a:r>
          </a:p>
          <a:p>
            <a:r>
              <a:rPr lang="en-US" altLang="en-US" dirty="0"/>
              <a:t>Tier 3: These are low frequency, domain specific words. Read questions on slide.</a:t>
            </a:r>
          </a:p>
          <a:p>
            <a:endParaRPr lang="en-US" altLang="en-US" dirty="0"/>
          </a:p>
        </p:txBody>
      </p:sp>
      <p:sp>
        <p:nvSpPr>
          <p:cNvPr id="25604" name="Slide Number Placeholder 3">
            <a:extLst>
              <a:ext uri="{FF2B5EF4-FFF2-40B4-BE49-F238E27FC236}">
                <a16:creationId xmlns:a16="http://schemas.microsoft.com/office/drawing/2014/main" id="{B095760C-F6EE-CF7B-F560-8AC327AFD3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AAFCC9-DB84-4D3F-9021-9BBDA53DD690}"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16416A7-F008-9157-2C22-3D81AE851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B0F0904-BC04-37D0-80AC-6EFF20B072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1.5 minutes (8/50)</a:t>
            </a:r>
            <a:endParaRPr lang="en-US" dirty="0"/>
          </a:p>
          <a:p>
            <a:endParaRPr lang="en-US" altLang="en-US" dirty="0"/>
          </a:p>
          <a:p>
            <a:r>
              <a:rPr lang="en-US" altLang="en-US" dirty="0"/>
              <a:t>We are going to take a few minutes to apply what we have learned to choose vocabulary words for explicit instruction. This is an excerpt from </a:t>
            </a:r>
            <a:r>
              <a:rPr lang="en-US" altLang="en-US" i="1" dirty="0"/>
              <a:t>Who Was Betsy Ross? b</a:t>
            </a:r>
            <a:r>
              <a:rPr lang="en-US" altLang="en-US" dirty="0"/>
              <a:t>y James Buckley Jr, which is found within the third grade B.E.S.T. ELA text list.</a:t>
            </a:r>
          </a:p>
          <a:p>
            <a:endParaRPr lang="en-US" altLang="en-US" dirty="0"/>
          </a:p>
          <a:p>
            <a:r>
              <a:rPr lang="en-US" altLang="en-US" dirty="0"/>
              <a:t>Read the passage on the slide.</a:t>
            </a:r>
          </a:p>
          <a:p>
            <a:endParaRPr lang="en-US" altLang="en-US" dirty="0"/>
          </a:p>
        </p:txBody>
      </p:sp>
      <p:sp>
        <p:nvSpPr>
          <p:cNvPr id="27652" name="Slide Number Placeholder 3">
            <a:extLst>
              <a:ext uri="{FF2B5EF4-FFF2-40B4-BE49-F238E27FC236}">
                <a16:creationId xmlns:a16="http://schemas.microsoft.com/office/drawing/2014/main" id="{AA714347-EBCA-90B5-0517-131BAAEEB3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5278B8-C9B8-47CD-80C8-AC5EB9891D89}"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8FD24E5-0176-F11F-4EBE-8C9D7F62F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B9A7B19-4306-00F4-2CCA-0CD6D219DB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3 minutes (11/50)</a:t>
            </a:r>
            <a:endParaRPr lang="en-US" dirty="0"/>
          </a:p>
          <a:p>
            <a:endParaRPr lang="en-US" altLang="en-US" b="1" dirty="0"/>
          </a:p>
          <a:p>
            <a:r>
              <a:rPr lang="en-US" altLang="en-US" b="1" dirty="0"/>
              <a:t>Handout #1 Note Catcher </a:t>
            </a:r>
          </a:p>
          <a:p>
            <a:endParaRPr lang="en-US" altLang="en-US" dirty="0"/>
          </a:p>
          <a:p>
            <a:r>
              <a:rPr lang="en-US" altLang="en-US" dirty="0"/>
              <a:t>The identified vocabulary words are delineated in red on this slide. Use the note catcher to categorize these vocabulary words into the appropriate Tier. </a:t>
            </a:r>
          </a:p>
          <a:p>
            <a:endParaRPr lang="en-US" altLang="en-US" dirty="0"/>
          </a:p>
          <a:p>
            <a:r>
              <a:rPr lang="en-US" altLang="en-US" dirty="0"/>
              <a:t>Provide time for participants to categorize the words and record their responses on </a:t>
            </a:r>
            <a:r>
              <a:rPr lang="en-US" altLang="en-US" b="1" dirty="0"/>
              <a:t>Handout #1 Note Catcher </a:t>
            </a:r>
            <a:r>
              <a:rPr lang="en-US" altLang="en-US" dirty="0"/>
              <a:t>before reviewing:</a:t>
            </a:r>
          </a:p>
          <a:p>
            <a:endParaRPr lang="en-US" altLang="en-US" dirty="0"/>
          </a:p>
          <a:p>
            <a:r>
              <a:rPr lang="en-US" altLang="en-US" dirty="0"/>
              <a:t>T1: Basic words - home, sister, job, ships</a:t>
            </a:r>
          </a:p>
          <a:p>
            <a:r>
              <a:rPr lang="en-US" altLang="en-US" dirty="0"/>
              <a:t>T2: Academic words - summer, government, disease</a:t>
            </a:r>
          </a:p>
          <a:p>
            <a:r>
              <a:rPr lang="en-US" altLang="en-US" dirty="0"/>
              <a:t>T3: Domain specific words - epidemic, customs, Philadelphia</a:t>
            </a:r>
          </a:p>
          <a:p>
            <a:r>
              <a:rPr lang="en-US" altLang="en-US" dirty="0"/>
              <a:t> </a:t>
            </a:r>
            <a:endParaRPr lang="en-US" altLang="en-US" dirty="0">
              <a:ea typeface="Calibri"/>
              <a:cs typeface="Calibri"/>
            </a:endParaRPr>
          </a:p>
          <a:p>
            <a:r>
              <a:rPr lang="en-US" altLang="en-US" dirty="0"/>
              <a:t>Beyond the words that play major roles, choices about what specific set of words to teach are quite arbitrary and should be determined by students’ needs. Teachers should feel free to use their best judgment in selecting vocabulary words for explicit instruction. </a:t>
            </a:r>
          </a:p>
          <a:p>
            <a:endParaRPr lang="en-US" altLang="en-US" dirty="0"/>
          </a:p>
        </p:txBody>
      </p:sp>
      <p:sp>
        <p:nvSpPr>
          <p:cNvPr id="29700" name="Slide Number Placeholder 3">
            <a:extLst>
              <a:ext uri="{FF2B5EF4-FFF2-40B4-BE49-F238E27FC236}">
                <a16:creationId xmlns:a16="http://schemas.microsoft.com/office/drawing/2014/main" id="{C8C669D0-5A59-59C5-FE86-EC78B98462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A75DC7-C0F9-4E91-AF4C-A660552FC83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6B410C7-91AB-BA60-86FE-4F982938E6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F2E547F-1C38-4A8D-9627-0D85A9019924}"/>
              </a:ext>
            </a:extLst>
          </p:cNvPr>
          <p:cNvSpPr>
            <a:spLocks noGrp="1"/>
          </p:cNvSpPr>
          <p:nvPr>
            <p:ph type="body" idx="1"/>
          </p:nvPr>
        </p:nvSpPr>
        <p:spPr/>
        <p:txBody>
          <a:bodyPr/>
          <a:lstStyle/>
          <a:p>
            <a:pPr>
              <a:defRPr/>
            </a:pPr>
            <a:r>
              <a:rPr lang="en-US" altLang="en-US" b="1" dirty="0"/>
              <a:t>1 minute (12/50)</a:t>
            </a:r>
            <a:endParaRPr lang="en-US" dirty="0"/>
          </a:p>
          <a:p>
            <a:pPr>
              <a:defRPr/>
            </a:pPr>
            <a:endParaRPr lang="en-US" dirty="0"/>
          </a:p>
          <a:p>
            <a:pPr>
              <a:defRPr/>
            </a:pPr>
            <a:r>
              <a:rPr lang="en-US" altLang="en-US" dirty="0"/>
              <a:t>Explicit instruction is intentional teaching with a clear and direct presentation of new information.</a:t>
            </a:r>
          </a:p>
          <a:p>
            <a:pPr>
              <a:defRPr/>
            </a:pPr>
            <a:r>
              <a:rPr lang="en-US" altLang="en-US" dirty="0"/>
              <a:t>It does not require student inferencing during the introduction of new or previously taught content, concepts or skills. </a:t>
            </a:r>
          </a:p>
          <a:p>
            <a:pPr>
              <a:defRPr/>
            </a:pPr>
            <a:endParaRPr lang="en-US" dirty="0"/>
          </a:p>
          <a:p>
            <a:pPr>
              <a:defRPr/>
            </a:pPr>
            <a:r>
              <a:rPr lang="en-US" dirty="0"/>
              <a:t>Explicit instruction contributes to the learner’s: </a:t>
            </a:r>
          </a:p>
          <a:p>
            <a:pPr marL="232943" indent="-232943">
              <a:buFont typeface="+mj-lt"/>
              <a:buAutoNum type="arabicPeriod"/>
              <a:defRPr/>
            </a:pPr>
            <a:r>
              <a:rPr lang="en-US" dirty="0"/>
              <a:t>Clear understanding of newly introduced or previously taught content, concepts and skills;</a:t>
            </a:r>
          </a:p>
          <a:p>
            <a:pPr marL="232943" indent="-232943">
              <a:buFont typeface="+mj-lt"/>
              <a:buAutoNum type="arabicPeriod"/>
              <a:defRPr/>
            </a:pPr>
            <a:r>
              <a:rPr lang="en-US" dirty="0"/>
              <a:t>Positive engagement in relating to the new learning; and</a:t>
            </a:r>
          </a:p>
          <a:p>
            <a:pPr marL="232943" indent="-232943">
              <a:buFont typeface="+mj-lt"/>
              <a:buAutoNum type="arabicPeriod"/>
              <a:defRPr/>
            </a:pPr>
            <a:r>
              <a:rPr lang="en-US" dirty="0"/>
              <a:t>Strong early literacy progress. </a:t>
            </a:r>
          </a:p>
          <a:p>
            <a:pPr marL="232943" indent="-232943">
              <a:buFontTx/>
              <a:buAutoNum type="arabicParenR"/>
              <a:defRPr/>
            </a:pPr>
            <a:endParaRPr lang="en-US" dirty="0"/>
          </a:p>
          <a:p>
            <a:pPr>
              <a:defRPr/>
            </a:pPr>
            <a:r>
              <a:rPr lang="en-US" dirty="0"/>
              <a:t>The gradual release model is one example of explicit instruction. Within this model: </a:t>
            </a:r>
          </a:p>
          <a:p>
            <a:pPr marL="232943" indent="-232943">
              <a:buFont typeface="+mj-lt"/>
              <a:buAutoNum type="arabicPeriod"/>
              <a:defRPr/>
            </a:pPr>
            <a:r>
              <a:rPr lang="en-US" dirty="0"/>
              <a:t>New or previously taught content is introduced clearly and directly; </a:t>
            </a:r>
          </a:p>
          <a:p>
            <a:pPr marL="232943" indent="-232943">
              <a:buFont typeface="+mj-lt"/>
              <a:buAutoNum type="arabicPeriod"/>
              <a:defRPr/>
            </a:pPr>
            <a:r>
              <a:rPr lang="en-US" dirty="0"/>
              <a:t>The teacher models or demonstrates the use of the new or previously taught content, concept or skill;</a:t>
            </a:r>
          </a:p>
          <a:p>
            <a:pPr marL="232943" indent="-232943">
              <a:buFont typeface="+mj-lt"/>
              <a:buAutoNum type="arabicPeriod"/>
              <a:defRPr/>
            </a:pPr>
            <a:r>
              <a:rPr lang="en-US" dirty="0"/>
              <a:t>Visual and/or auditory examples and non-examples are provided; and </a:t>
            </a:r>
          </a:p>
          <a:p>
            <a:pPr marL="232943" indent="-232943">
              <a:buFont typeface="+mj-lt"/>
              <a:buAutoNum type="arabicPeriod"/>
              <a:defRPr/>
            </a:pPr>
            <a:r>
              <a:rPr lang="en-US" dirty="0"/>
              <a:t>Learners are given frequent opportunities for guided and independent practice.</a:t>
            </a:r>
          </a:p>
          <a:p>
            <a:pPr>
              <a:defRPr/>
            </a:pPr>
            <a:endParaRPr lang="en-US" dirty="0"/>
          </a:p>
        </p:txBody>
      </p:sp>
      <p:sp>
        <p:nvSpPr>
          <p:cNvPr id="31748" name="Slide Number Placeholder 3">
            <a:extLst>
              <a:ext uri="{FF2B5EF4-FFF2-40B4-BE49-F238E27FC236}">
                <a16:creationId xmlns:a16="http://schemas.microsoft.com/office/drawing/2014/main" id="{BB654F24-403A-38DB-44A6-F2987FB732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1B4E85-B818-491D-B44C-CBA2C28695BD}"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97DB52B-0CE2-E247-E475-E2F640EF51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C0E38D-8475-4836-94A7-56D76A84A9F1}"/>
              </a:ext>
            </a:extLst>
          </p:cNvPr>
          <p:cNvSpPr>
            <a:spLocks noGrp="1"/>
          </p:cNvSpPr>
          <p:nvPr>
            <p:ph type="body" idx="1"/>
          </p:nvPr>
        </p:nvSpPr>
        <p:spPr/>
        <p:txBody>
          <a:bodyPr/>
          <a:lstStyle/>
          <a:p>
            <a:pPr>
              <a:defRPr/>
            </a:pPr>
            <a:r>
              <a:rPr lang="en-US" altLang="en-US" b="1" dirty="0"/>
              <a:t>.5 minute (12.5/50)</a:t>
            </a:r>
            <a:endParaRPr lang="en-US" dirty="0"/>
          </a:p>
          <a:p>
            <a:pPr>
              <a:defRPr/>
            </a:pPr>
            <a:endParaRPr lang="en-US" altLang="en-US" b="1" dirty="0"/>
          </a:p>
          <a:p>
            <a:pPr>
              <a:defRPr/>
            </a:pPr>
            <a:r>
              <a:rPr lang="en-US" altLang="en-US" b="1" dirty="0"/>
              <a:t>Handout #2 B.E.S.T. Explicit Vocabulary Instruction Benchmarks and Appendices</a:t>
            </a:r>
          </a:p>
          <a:p>
            <a:pPr>
              <a:defRPr/>
            </a:pPr>
            <a:endParaRPr lang="en-US" dirty="0"/>
          </a:p>
          <a:p>
            <a:pPr>
              <a:defRPr/>
            </a:pPr>
            <a:r>
              <a:rPr lang="en-US" dirty="0"/>
              <a:t>Florida’s B.E.S.T. ELA vocabulary strand is composed of one standard: Finding Meaning.</a:t>
            </a:r>
          </a:p>
          <a:p>
            <a:pPr>
              <a:defRPr/>
            </a:pPr>
            <a:endParaRPr lang="en-US" dirty="0"/>
          </a:p>
          <a:p>
            <a:pPr>
              <a:defRPr/>
            </a:pPr>
            <a:r>
              <a:rPr lang="en-US" dirty="0"/>
              <a:t>The benchmarks within the standard focus on: </a:t>
            </a:r>
          </a:p>
          <a:p>
            <a:pPr marL="174708" indent="-174708">
              <a:buFont typeface="Arial" panose="020B0604020202020204" pitchFamily="34" charset="0"/>
              <a:buChar char="•"/>
              <a:defRPr/>
            </a:pPr>
            <a:r>
              <a:rPr lang="en-US" dirty="0"/>
              <a:t>Academic Vocabulary;</a:t>
            </a:r>
          </a:p>
          <a:p>
            <a:pPr marL="174708" indent="-174708">
              <a:buFont typeface="Arial" panose="020B0604020202020204" pitchFamily="34" charset="0"/>
              <a:buChar char="•"/>
              <a:defRPr/>
            </a:pPr>
            <a:r>
              <a:rPr lang="en-US" dirty="0"/>
              <a:t>Morphology; and</a:t>
            </a:r>
          </a:p>
          <a:p>
            <a:pPr marL="174708" indent="-174708">
              <a:buFont typeface="Arial" panose="020B0604020202020204" pitchFamily="34" charset="0"/>
              <a:buChar char="•"/>
              <a:defRPr/>
            </a:pPr>
            <a:r>
              <a:rPr lang="en-US" dirty="0"/>
              <a:t>Context and Connotation comprise the three. </a:t>
            </a:r>
          </a:p>
          <a:p>
            <a:pPr>
              <a:buFont typeface="Arial" panose="020B0604020202020204" pitchFamily="34" charset="0"/>
              <a:buNone/>
              <a:defRPr/>
            </a:pPr>
            <a:endParaRPr lang="en-US" dirty="0"/>
          </a:p>
          <a:p>
            <a:pPr>
              <a:buFont typeface="Arial" panose="020B0604020202020204" pitchFamily="34" charset="0"/>
              <a:buNone/>
              <a:defRPr/>
            </a:pPr>
            <a:r>
              <a:rPr lang="en-US" dirty="0"/>
              <a:t>The image on this slide highlights the coding scheme for Florida’s B.E.S.T. ELA Standards.</a:t>
            </a:r>
          </a:p>
          <a:p>
            <a:pPr>
              <a:buFont typeface="Arial" panose="020B0604020202020204" pitchFamily="34" charset="0"/>
              <a:buNone/>
              <a:defRPr/>
            </a:pPr>
            <a:endParaRPr lang="en-US" dirty="0"/>
          </a:p>
        </p:txBody>
      </p:sp>
      <p:sp>
        <p:nvSpPr>
          <p:cNvPr id="33796" name="Slide Number Placeholder 3">
            <a:extLst>
              <a:ext uri="{FF2B5EF4-FFF2-40B4-BE49-F238E27FC236}">
                <a16:creationId xmlns:a16="http://schemas.microsoft.com/office/drawing/2014/main" id="{ECBE63CD-CC4D-1AA7-1222-A6A648044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C7F4D70-C214-47BC-A063-43DD4A679A78}"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1E0D9E10-B45B-E963-D667-B043FD6B5D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4CFC610-80BF-B71C-C1B0-41C4644F42C2}"/>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8" name="Rectangle 7">
            <a:extLst>
              <a:ext uri="{FF2B5EF4-FFF2-40B4-BE49-F238E27FC236}">
                <a16:creationId xmlns:a16="http://schemas.microsoft.com/office/drawing/2014/main" id="{33F96439-A0F3-CEBA-AA2F-C01B12F20581}"/>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9" name="Picture 18" descr="FDOELogo.png">
            <a:extLst>
              <a:ext uri="{FF2B5EF4-FFF2-40B4-BE49-F238E27FC236}">
                <a16:creationId xmlns:a16="http://schemas.microsoft.com/office/drawing/2014/main" id="{F9C6AAA0-D368-A089-6893-B4440350DE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6154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34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4D650-E0B5-23C5-B4B6-278686A3C879}"/>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A252ED92-C56F-1A47-E9F1-15C6C5AC5E7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6722958-28BA-42A2-83E0-C397E334685F}" type="datetimeFigureOut">
              <a:rPr lang="en-US" altLang="en-US"/>
              <a:pPr>
                <a:defRPr/>
              </a:pPr>
              <a:t>05/20/2022</a:t>
            </a:fld>
            <a:endParaRPr lang="en-US" altLang="en-US"/>
          </a:p>
        </p:txBody>
      </p:sp>
      <p:sp>
        <p:nvSpPr>
          <p:cNvPr id="4" name="Footer Placeholder 2">
            <a:extLst>
              <a:ext uri="{FF2B5EF4-FFF2-40B4-BE49-F238E27FC236}">
                <a16:creationId xmlns:a16="http://schemas.microsoft.com/office/drawing/2014/main" id="{A4404AE2-01C2-F4A7-0A73-2185349D1687}"/>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E926C257-7DAD-E735-770E-E9F2453B083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9764D01-2389-46C4-A890-29EC5AAF34E6}" type="slidenum">
              <a:rPr lang="en-US" altLang="en-US"/>
              <a:pPr/>
              <a:t>‹#›</a:t>
            </a:fld>
            <a:endParaRPr lang="en-US" altLang="en-US"/>
          </a:p>
        </p:txBody>
      </p:sp>
    </p:spTree>
    <p:extLst>
      <p:ext uri="{BB962C8B-B14F-4D97-AF65-F5344CB8AC3E}">
        <p14:creationId xmlns:p14="http://schemas.microsoft.com/office/powerpoint/2010/main" val="359456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6F0A5-0098-7342-F4B8-1B185392BFD8}"/>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450E6542-2ACB-FB48-A7A8-8ABE17E7C09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6485B1-4774-43F4-B437-6FC74DC5A1D3}" type="datetimeFigureOut">
              <a:rPr lang="en-US" altLang="en-US"/>
              <a:pPr>
                <a:defRPr/>
              </a:pPr>
              <a:t>05/20/2022</a:t>
            </a:fld>
            <a:endParaRPr lang="en-US" altLang="en-US"/>
          </a:p>
        </p:txBody>
      </p:sp>
      <p:sp>
        <p:nvSpPr>
          <p:cNvPr id="4" name="Footer Placeholder 2">
            <a:extLst>
              <a:ext uri="{FF2B5EF4-FFF2-40B4-BE49-F238E27FC236}">
                <a16:creationId xmlns:a16="http://schemas.microsoft.com/office/drawing/2014/main" id="{8BAB3CDE-089C-8B5A-0306-85C9E2D4A230}"/>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715667EF-FA7E-8DD1-2A5A-7144907063E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6810CE2-4AC0-445A-9D7F-E8A740C452AE}" type="slidenum">
              <a:rPr lang="en-US" altLang="en-US"/>
              <a:pPr/>
              <a:t>‹#›</a:t>
            </a:fld>
            <a:endParaRPr lang="en-US" altLang="en-US"/>
          </a:p>
        </p:txBody>
      </p:sp>
    </p:spTree>
    <p:extLst>
      <p:ext uri="{BB962C8B-B14F-4D97-AF65-F5344CB8AC3E}">
        <p14:creationId xmlns:p14="http://schemas.microsoft.com/office/powerpoint/2010/main" val="49364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8A96E8-DE69-9A5C-D511-322C0D037AAF}"/>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C7EB2F6B-C5DB-89EB-AD7B-B518B2D5180C}"/>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D3025BE-6D12-4A11-93CD-3A5C0B42B5B3}" type="datetimeFigureOut">
              <a:rPr lang="en-US" altLang="en-US"/>
              <a:pPr>
                <a:defRPr/>
              </a:pPr>
              <a:t>05/20/2022</a:t>
            </a:fld>
            <a:endParaRPr lang="en-US" altLang="en-US"/>
          </a:p>
        </p:txBody>
      </p:sp>
      <p:sp>
        <p:nvSpPr>
          <p:cNvPr id="4" name="Footer Placeholder 2">
            <a:extLst>
              <a:ext uri="{FF2B5EF4-FFF2-40B4-BE49-F238E27FC236}">
                <a16:creationId xmlns:a16="http://schemas.microsoft.com/office/drawing/2014/main" id="{4501357A-5E89-51B0-F0D5-F832CF60C92A}"/>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CEEF02F0-D0A9-D293-1304-E94EC7EA1E9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E31DCDA-CF03-4BA8-8716-CC8D70B54974}" type="slidenum">
              <a:rPr lang="en-US" altLang="en-US"/>
              <a:pPr/>
              <a:t>‹#›</a:t>
            </a:fld>
            <a:endParaRPr lang="en-US" altLang="en-US"/>
          </a:p>
        </p:txBody>
      </p:sp>
    </p:spTree>
    <p:extLst>
      <p:ext uri="{BB962C8B-B14F-4D97-AF65-F5344CB8AC3E}">
        <p14:creationId xmlns:p14="http://schemas.microsoft.com/office/powerpoint/2010/main" val="35591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3E11D-CD83-9F5C-90B2-2B2CDA8515D3}"/>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C2152C5B-9A60-B27B-B94E-A688796A49FF}"/>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2A408F7-8644-41CB-A8E5-3E2BC66D3185}" type="datetimeFigureOut">
              <a:rPr lang="en-US" altLang="en-US"/>
              <a:pPr>
                <a:defRPr/>
              </a:pPr>
              <a:t>05/20/2022</a:t>
            </a:fld>
            <a:endParaRPr lang="en-US" altLang="en-US"/>
          </a:p>
        </p:txBody>
      </p:sp>
      <p:sp>
        <p:nvSpPr>
          <p:cNvPr id="4" name="Footer Placeholder 2">
            <a:extLst>
              <a:ext uri="{FF2B5EF4-FFF2-40B4-BE49-F238E27FC236}">
                <a16:creationId xmlns:a16="http://schemas.microsoft.com/office/drawing/2014/main" id="{38FE2A39-0CA2-2E7F-0016-64F7C79BE559}"/>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E801188D-CB0C-C8B1-4F00-4AC4C6A23E4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80BDEB-9756-409F-9705-1F83DDF13130}" type="slidenum">
              <a:rPr lang="en-US" altLang="en-US"/>
              <a:pPr/>
              <a:t>‹#›</a:t>
            </a:fld>
            <a:endParaRPr lang="en-US" altLang="en-US"/>
          </a:p>
        </p:txBody>
      </p:sp>
    </p:spTree>
    <p:extLst>
      <p:ext uri="{BB962C8B-B14F-4D97-AF65-F5344CB8AC3E}">
        <p14:creationId xmlns:p14="http://schemas.microsoft.com/office/powerpoint/2010/main" val="340695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1080D-28E8-C17B-22C3-65B3E96A6962}"/>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9641306F-6F17-C2DC-0A78-74AA610F9B3F}"/>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369DD07-1448-4B74-A3EC-65A45297834D}" type="datetimeFigureOut">
              <a:rPr lang="en-US" altLang="en-US"/>
              <a:pPr>
                <a:defRPr/>
              </a:pPr>
              <a:t>05/20/2022</a:t>
            </a:fld>
            <a:endParaRPr lang="en-US" altLang="en-US"/>
          </a:p>
        </p:txBody>
      </p:sp>
      <p:sp>
        <p:nvSpPr>
          <p:cNvPr id="4" name="Footer Placeholder 2">
            <a:extLst>
              <a:ext uri="{FF2B5EF4-FFF2-40B4-BE49-F238E27FC236}">
                <a16:creationId xmlns:a16="http://schemas.microsoft.com/office/drawing/2014/main" id="{8E83624E-5EF0-8893-11C6-070CD0DE8EB9}"/>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88A17371-70F6-6545-DE0F-D67A86932AB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E6711CF-B1F1-400C-B358-FC45803D8531}" type="slidenum">
              <a:rPr lang="en-US" altLang="en-US"/>
              <a:pPr/>
              <a:t>‹#›</a:t>
            </a:fld>
            <a:endParaRPr lang="en-US" altLang="en-US"/>
          </a:p>
        </p:txBody>
      </p:sp>
    </p:spTree>
    <p:extLst>
      <p:ext uri="{BB962C8B-B14F-4D97-AF65-F5344CB8AC3E}">
        <p14:creationId xmlns:p14="http://schemas.microsoft.com/office/powerpoint/2010/main" val="274964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6036F4-AAA9-F031-8010-DD9E1330312C}"/>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48467103-9C70-083B-214F-2116021693D0}"/>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5C78A7DC-4651-5179-0ADC-55809D72280F}"/>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7" name="TextBox 23">
            <a:extLst>
              <a:ext uri="{FF2B5EF4-FFF2-40B4-BE49-F238E27FC236}">
                <a16:creationId xmlns:a16="http://schemas.microsoft.com/office/drawing/2014/main" id="{E9869F58-BC9C-A26E-1589-59655CD6CDA6}"/>
              </a:ext>
            </a:extLst>
          </p:cNvPr>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a:solidFill>
                  <a:schemeClr val="bg1"/>
                </a:solidFill>
                <a:ea typeface="Arial" charset="0"/>
                <a:cs typeface="Arial" charset="0"/>
              </a:rPr>
              <a:t>www.FLDOE.org</a:t>
            </a:r>
          </a:p>
        </p:txBody>
      </p:sp>
      <p:pic>
        <p:nvPicPr>
          <p:cNvPr id="8" name="Picture 24" descr="FDOELogo.png">
            <a:extLst>
              <a:ext uri="{FF2B5EF4-FFF2-40B4-BE49-F238E27FC236}">
                <a16:creationId xmlns:a16="http://schemas.microsoft.com/office/drawing/2014/main" id="{7FC1235A-3606-F5D9-943A-8C51318C8AFF}"/>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extLst>
              <a:ext uri="{FF2B5EF4-FFF2-40B4-BE49-F238E27FC236}">
                <a16:creationId xmlns:a16="http://schemas.microsoft.com/office/drawing/2014/main" id="{E3F95B8A-89C4-C190-15B5-E965682E0B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6498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116"/>
        <p:cNvGrpSpPr/>
        <p:nvPr/>
      </p:nvGrpSpPr>
      <p:grpSpPr>
        <a:xfrm>
          <a:off x="0" y="0"/>
          <a:ext cx="0" cy="0"/>
          <a:chOff x="0" y="0"/>
          <a:chExt cx="0" cy="0"/>
        </a:xfrm>
      </p:grpSpPr>
      <p:sp>
        <p:nvSpPr>
          <p:cNvPr id="117" name="Google Shape;117;p18"/>
          <p:cNvSpPr txBox="1">
            <a:spLocks noGrp="1"/>
          </p:cNvSpPr>
          <p:nvPr>
            <p:ph type="body" idx="1"/>
          </p:nvPr>
        </p:nvSpPr>
        <p:spPr>
          <a:xfrm>
            <a:off x="629842" y="1144684"/>
            <a:ext cx="3868200" cy="647700"/>
          </a:xfrm>
          <a:prstGeom prst="rect">
            <a:avLst/>
          </a:prstGeom>
          <a:solidFill>
            <a:srgbClr val="00A88D"/>
          </a:solidFill>
          <a:ln>
            <a:noFill/>
          </a:ln>
        </p:spPr>
        <p:txBody>
          <a:bodyPr spcFirstLastPara="1" lIns="91425" tIns="45700" rIns="91425" bIns="45700" anchor="b">
            <a:noAutofit/>
          </a:bodyPr>
          <a:lstStyle>
            <a:lvl1pPr marL="457200" lvl="0" indent="-228600" algn="l" rtl="0">
              <a:lnSpc>
                <a:spcPct val="90000"/>
              </a:lnSpc>
              <a:spcBef>
                <a:spcPts val="1000"/>
              </a:spcBef>
              <a:spcAft>
                <a:spcPts val="0"/>
              </a:spcAft>
              <a:buSzPts val="2400"/>
              <a:buNone/>
              <a:defRPr sz="2400" b="1">
                <a:solidFill>
                  <a:schemeClr val="lt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629842" y="1792384"/>
            <a:ext cx="3868200" cy="4366500"/>
          </a:xfrm>
          <a:prstGeom prst="rect">
            <a:avLst/>
          </a:prstGeom>
          <a:noFill/>
          <a:ln>
            <a:noFill/>
          </a:ln>
        </p:spPr>
        <p:txBody>
          <a:bodyPr spcFirstLastPara="1" lIns="91425" tIns="45700" rIns="91425" bIns="45700">
            <a:no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228600" algn="l" rtl="0">
              <a:lnSpc>
                <a:spcPct val="90000"/>
              </a:lnSpc>
              <a:spcBef>
                <a:spcPts val="500"/>
              </a:spcBef>
              <a:spcAft>
                <a:spcPts val="0"/>
              </a:spcAft>
              <a:buSzPts val="1400"/>
              <a:buNone/>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p18"/>
          <p:cNvSpPr txBox="1">
            <a:spLocks noGrp="1"/>
          </p:cNvSpPr>
          <p:nvPr>
            <p:ph type="body" idx="3"/>
          </p:nvPr>
        </p:nvSpPr>
        <p:spPr>
          <a:xfrm>
            <a:off x="4629150" y="1144685"/>
            <a:ext cx="3887400" cy="647700"/>
          </a:xfrm>
          <a:prstGeom prst="rect">
            <a:avLst/>
          </a:prstGeom>
          <a:solidFill>
            <a:srgbClr val="9CB63C"/>
          </a:solidFill>
          <a:ln>
            <a:noFill/>
          </a:ln>
        </p:spPr>
        <p:txBody>
          <a:bodyPr spcFirstLastPara="1" lIns="91425" tIns="45700" rIns="91425" bIns="45700" anchor="b">
            <a:noAutofit/>
          </a:bodyPr>
          <a:lstStyle>
            <a:lvl1pPr marL="457200" lvl="0" indent="-228600" algn="l" rtl="0">
              <a:lnSpc>
                <a:spcPct val="90000"/>
              </a:lnSpc>
              <a:spcBef>
                <a:spcPts val="1000"/>
              </a:spcBef>
              <a:spcAft>
                <a:spcPts val="0"/>
              </a:spcAft>
              <a:buSzPts val="2400"/>
              <a:buNone/>
              <a:defRPr sz="2400" b="1">
                <a:solidFill>
                  <a:schemeClr val="lt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29150" y="1792384"/>
            <a:ext cx="3887400" cy="4366500"/>
          </a:xfrm>
          <a:prstGeom prst="rect">
            <a:avLst/>
          </a:prstGeom>
          <a:noFill/>
          <a:ln>
            <a:noFill/>
          </a:ln>
        </p:spPr>
        <p:txBody>
          <a:bodyPr spcFirstLastPara="1" lIns="91425" tIns="45700" rIns="91425" bIns="45700">
            <a:no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228600" algn="l" rtl="0">
              <a:lnSpc>
                <a:spcPct val="90000"/>
              </a:lnSpc>
              <a:spcBef>
                <a:spcPts val="500"/>
              </a:spcBef>
              <a:spcAft>
                <a:spcPts val="0"/>
              </a:spcAft>
              <a:buSzPts val="1400"/>
              <a:buNone/>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35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691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BE19F-E380-BC5C-0659-8AF91EB3CBD2}"/>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2478228F-7A5D-EE39-7379-F7BAB644B745}"/>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E5E7C49C-A36D-AA80-4213-47DBC7C81FBB}"/>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E7EFE814-16F1-EEC5-3B7E-07F9F9197E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710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DE201F-8006-5984-531A-C55F2F24214A}"/>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AA47645C-4979-9235-2B54-925D1D2AED89}"/>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3B222A03-D404-4BE1-1ABB-817C14AF66FB}"/>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A775EA88-3E0B-98A9-8FFA-C13EB3AA8B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230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636FAA-D617-DB64-1E85-32ED6F82BE4C}"/>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7070E926-89A5-627C-A704-0ADE7BE4DB9A}"/>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D1843085-32C7-BA87-536D-714AA249ED4E}"/>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37DDAA6E-FC28-F75D-3B73-7A107C2C0E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556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2D7A-0EEF-6ECF-FBB8-2F282A964103}"/>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EA7156AE-F096-CA37-046F-C63E6C6D80F4}"/>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AB30777F-4962-A340-D748-3C0D776559CE}"/>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146E0C3A-A61B-A2D6-B237-1F2988BBAD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779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1F3BF0-C368-9AA1-687A-9E994DE0DBB6}"/>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E3EC4F1B-A3AC-C277-BE40-36BEE96976C4}"/>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BF02C03D-1A7A-D26A-750D-8621BD6E0F06}"/>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BE5479B3-3C92-697A-5C97-329F6C0D7B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381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47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14112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www.fldoe.or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D6BD05-3107-BA15-43BF-60146F9843B0}"/>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393387-762A-7BF4-9C99-4F75398D8B5D}"/>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CB273DD9-D692-4D3A-B103-24E8FB2CFAF6}"/>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a:solidFill>
                  <a:srgbClr val="262A63"/>
                </a:solidFill>
                <a:latin typeface="Arial" panose="020B0604020202020204" pitchFamily="34" charset="0"/>
                <a:hlinkClick r:id="rId19"/>
              </a:rPr>
              <a:t>www.FLDOE.org</a:t>
            </a:r>
            <a:endParaRPr lang="en-US" altLang="en-US" sz="1200" b="1">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4113AE4E-0FAF-4324-B57C-9FB61F60F314}"/>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D0E6EF7F-714E-088D-8932-455D4C5A249D}"/>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29090911-7980-4C57-A0C5-8092A3B419E4}"/>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FD4189-4006-454F-A06E-89A5A8F772C7}"/>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096C25-7AF8-43E4-B60F-CACE06C9A429}"/>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266B2DE4-F705-439F-B44C-D5AC334E6C88}"/>
              </a:ext>
            </a:extLst>
          </p:cNvPr>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05D026-AA42-488E-8F95-52BE23805ADF}" type="slidenum">
              <a:rPr lang="en-US" altLang="en-US" sz="1600">
                <a:solidFill>
                  <a:srgbClr val="7F7F7F"/>
                </a:solidFill>
              </a:rPr>
              <a:pPr eaLnBrk="1" hangingPunct="1"/>
              <a:t>‹#›</a:t>
            </a:fld>
            <a:endParaRPr lang="en-US" altLang="en-US" sz="1600">
              <a:solidFill>
                <a:srgbClr val="7F7F7F"/>
              </a:solidFill>
            </a:endParaRPr>
          </a:p>
        </p:txBody>
      </p:sp>
    </p:spTree>
  </p:cSld>
  <p:clrMap bg1="lt1" tx1="dk1" bg2="lt2" tx2="dk2" accent1="accent1" accent2="accent2" accent3="accent3" accent4="accent4" accent5="accent5" accent6="accent6" hlink="hlink" folHlink="folHlink"/>
  <p:sldLayoutIdLst>
    <p:sldLayoutId id="2147484086" r:id="rId1"/>
    <p:sldLayoutId id="2147484081" r:id="rId2"/>
    <p:sldLayoutId id="2147484087" r:id="rId3"/>
    <p:sldLayoutId id="2147484088" r:id="rId4"/>
    <p:sldLayoutId id="2147484089" r:id="rId5"/>
    <p:sldLayoutId id="2147484090" r:id="rId6"/>
    <p:sldLayoutId id="2147484091" r:id="rId7"/>
    <p:sldLayoutId id="2147484082" r:id="rId8"/>
    <p:sldLayoutId id="2147484083" r:id="rId9"/>
    <p:sldLayoutId id="2147484084" r:id="rId10"/>
    <p:sldLayoutId id="2147484092" r:id="rId11"/>
    <p:sldLayoutId id="2147484093" r:id="rId12"/>
    <p:sldLayoutId id="2147484094" r:id="rId13"/>
    <p:sldLayoutId id="2147484095" r:id="rId14"/>
    <p:sldLayoutId id="2147484096" r:id="rId15"/>
    <p:sldLayoutId id="2147484097" r:id="rId16"/>
    <p:sldLayoutId id="2147484085" r:id="rId17"/>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openxmlformats.org/officeDocument/2006/relationships/hyperlink" Target="http://handyhandouts.com/viewHandout.aspx?hh_number=182&amp;nfp_title=Three+Tiers+of+Vocabulary+and+Education" TargetMode="External"/><Relationship Id="rId3" Type="http://schemas.openxmlformats.org/officeDocument/2006/relationships/hyperlink" Target="https://www.readingrockets.org/teaching/reading-basics/vocabulary" TargetMode="External"/><Relationship Id="rId7" Type="http://schemas.openxmlformats.org/officeDocument/2006/relationships/hyperlink" Target="https://www.fldoe.org/core/fileparse.php/7539/urlt/elabeststandardsfinal.pdf"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s://www.wvced.com/wp-content/uploads/2019/04/Morphology-Matters-4-1-19.pdf" TargetMode="External"/><Relationship Id="rId5" Type="http://schemas.openxmlformats.org/officeDocument/2006/relationships/hyperlink" Target="https://www.shanahanonliteracy.com/blog/five-things-every-teacher-should-know-about-vocabulary-instruction#sthash.JNXrLye7.dpbs" TargetMode="External"/><Relationship Id="rId4" Type="http://schemas.openxmlformats.org/officeDocument/2006/relationships/hyperlink" Target="http://dyslexiahelp.umich.edu/professionals/dyslexia-school/vocabular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34551AA-2A7E-46BD-4D28-DE34290D399F}"/>
              </a:ext>
            </a:extLst>
          </p:cNvPr>
          <p:cNvSpPr>
            <a:spLocks noGrp="1"/>
          </p:cNvSpPr>
          <p:nvPr>
            <p:ph type="ctrTitle"/>
          </p:nvPr>
        </p:nvSpPr>
        <p:spPr>
          <a:xfrm>
            <a:off x="482600" y="3201988"/>
            <a:ext cx="8178800" cy="979487"/>
          </a:xfrm>
        </p:spPr>
        <p:txBody>
          <a:bodyPr>
            <a:normAutofit fontScale="90000"/>
          </a:bodyPr>
          <a:lstStyle/>
          <a:p>
            <a:pPr eaLnBrk="1" hangingPunct="1"/>
            <a:r>
              <a:rPr altLang="en-US" dirty="0">
                <a:latin typeface="Calibri"/>
                <a:cs typeface="Calibri"/>
              </a:rPr>
              <a:t>Explicit Vocabulary </a:t>
            </a:r>
            <a:br>
              <a:rPr lang="en-US" altLang="en-US" dirty="0">
                <a:latin typeface="Calibri"/>
                <a:cs typeface="Calibri"/>
              </a:rPr>
            </a:br>
            <a:r>
              <a:rPr lang="en-US" altLang="en-US" dirty="0">
                <a:latin typeface="Calibri"/>
                <a:cs typeface="Calibri"/>
              </a:rPr>
              <a:t>Development and </a:t>
            </a:r>
            <a:r>
              <a:rPr altLang="en-US" dirty="0">
                <a:latin typeface="Calibri"/>
                <a:cs typeface="Calibri"/>
              </a:rPr>
              <a:t>Instruction</a:t>
            </a:r>
          </a:p>
        </p:txBody>
      </p:sp>
      <p:sp>
        <p:nvSpPr>
          <p:cNvPr id="16387" name="TextBox 9">
            <a:extLst>
              <a:ext uri="{FF2B5EF4-FFF2-40B4-BE49-F238E27FC236}">
                <a16:creationId xmlns:a16="http://schemas.microsoft.com/office/drawing/2014/main" id="{F09778EB-8DC6-4994-B512-520F14A4AB3B}"/>
              </a:ext>
            </a:extLst>
          </p:cNvPr>
          <p:cNvSpPr txBox="1">
            <a:spLocks noChangeArrowheads="1"/>
          </p:cNvSpPr>
          <p:nvPr/>
        </p:nvSpPr>
        <p:spPr bwMode="auto">
          <a:xfrm>
            <a:off x="482600" y="4348163"/>
            <a:ext cx="408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16388" name="Subtitle 12">
            <a:extLst>
              <a:ext uri="{FF2B5EF4-FFF2-40B4-BE49-F238E27FC236}">
                <a16:creationId xmlns:a16="http://schemas.microsoft.com/office/drawing/2014/main" id="{272C4BA7-D967-6780-B5FC-3DD97A911BCE}"/>
              </a:ext>
            </a:extLst>
          </p:cNvPr>
          <p:cNvSpPr>
            <a:spLocks noGrp="1"/>
          </p:cNvSpPr>
          <p:nvPr>
            <p:ph type="subTitle" idx="1"/>
          </p:nvPr>
        </p:nvSpPr>
        <p:spPr>
          <a:xfrm>
            <a:off x="482600" y="4384675"/>
            <a:ext cx="8178800" cy="407988"/>
          </a:xfrm>
        </p:spPr>
        <p:txBody>
          <a:bodyPr>
            <a:spAutoFit/>
          </a:bodyPr>
          <a:lstStyle/>
          <a:p>
            <a:endParaRPr lang="en-US" altLang="en-US"/>
          </a:p>
        </p:txBody>
      </p:sp>
      <p:sp>
        <p:nvSpPr>
          <p:cNvPr id="16389" name="TextBox 10">
            <a:extLst>
              <a:ext uri="{FF2B5EF4-FFF2-40B4-BE49-F238E27FC236}">
                <a16:creationId xmlns:a16="http://schemas.microsoft.com/office/drawing/2014/main" id="{95D033B6-5482-6497-F45E-15385406C2BC}"/>
              </a:ext>
            </a:extLst>
          </p:cNvPr>
          <p:cNvSpPr txBox="1">
            <a:spLocks noChangeArrowheads="1"/>
          </p:cNvSpPr>
          <p:nvPr/>
        </p:nvSpPr>
        <p:spPr bwMode="auto">
          <a:xfrm>
            <a:off x="482600" y="4348163"/>
            <a:ext cx="4089400" cy="1016000"/>
          </a:xfrm>
          <a:prstGeom prst="rect">
            <a:avLst/>
          </a:prstGeom>
          <a:solidFill>
            <a:schemeClr val="accent1"/>
          </a:solidFill>
          <a:ln w="9525">
            <a:solidFill>
              <a:srgbClr val="262A63"/>
            </a:solidFill>
            <a:miter lim="800000"/>
            <a:headEnd/>
            <a:tailEnd/>
          </a:ln>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a:solidFill>
                  <a:schemeClr val="bg1"/>
                </a:solidFill>
              </a:rPr>
              <a:t>Natalie Montgomery</a:t>
            </a:r>
          </a:p>
          <a:p>
            <a:pPr algn="ctr">
              <a:lnSpc>
                <a:spcPct val="100000"/>
              </a:lnSpc>
              <a:spcBef>
                <a:spcPct val="0"/>
              </a:spcBef>
              <a:buClrTx/>
              <a:buFontTx/>
              <a:buNone/>
            </a:pPr>
            <a:r>
              <a:rPr lang="en-US" altLang="en-US" sz="1800">
                <a:solidFill>
                  <a:schemeClr val="bg1"/>
                </a:solidFill>
              </a:rPr>
              <a:t>Reading Specialist</a:t>
            </a:r>
          </a:p>
          <a:p>
            <a:pPr algn="ctr">
              <a:lnSpc>
                <a:spcPct val="100000"/>
              </a:lnSpc>
              <a:spcBef>
                <a:spcPct val="0"/>
              </a:spcBef>
              <a:buClrTx/>
              <a:buFontTx/>
              <a:buNone/>
            </a:pPr>
            <a:r>
              <a:rPr lang="en-US" altLang="en-US" sz="1800">
                <a:solidFill>
                  <a:schemeClr val="bg1"/>
                </a:solidFill>
              </a:rPr>
              <a:t>Just Read, Florida!</a:t>
            </a:r>
          </a:p>
        </p:txBody>
      </p:sp>
      <p:sp>
        <p:nvSpPr>
          <p:cNvPr id="16390" name="TextBox 14">
            <a:extLst>
              <a:ext uri="{FF2B5EF4-FFF2-40B4-BE49-F238E27FC236}">
                <a16:creationId xmlns:a16="http://schemas.microsoft.com/office/drawing/2014/main" id="{5BE99257-057A-756A-E744-616F31E4D0C1}"/>
              </a:ext>
            </a:extLst>
          </p:cNvPr>
          <p:cNvSpPr txBox="1">
            <a:spLocks noChangeArrowheads="1"/>
          </p:cNvSpPr>
          <p:nvPr/>
        </p:nvSpPr>
        <p:spPr bwMode="auto">
          <a:xfrm>
            <a:off x="4749800" y="4629150"/>
            <a:ext cx="408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16391" name="TextBox 15">
            <a:extLst>
              <a:ext uri="{FF2B5EF4-FFF2-40B4-BE49-F238E27FC236}">
                <a16:creationId xmlns:a16="http://schemas.microsoft.com/office/drawing/2014/main" id="{0464E8A8-A1E3-0E4B-7217-C1031832EE77}"/>
              </a:ext>
            </a:extLst>
          </p:cNvPr>
          <p:cNvSpPr txBox="1">
            <a:spLocks noChangeArrowheads="1"/>
          </p:cNvSpPr>
          <p:nvPr/>
        </p:nvSpPr>
        <p:spPr bwMode="auto">
          <a:xfrm>
            <a:off x="4572000" y="4348163"/>
            <a:ext cx="4089400" cy="1016000"/>
          </a:xfrm>
          <a:prstGeom prst="rect">
            <a:avLst/>
          </a:prstGeom>
          <a:solidFill>
            <a:schemeClr val="accent1"/>
          </a:solidFill>
          <a:ln w="9525">
            <a:solidFill>
              <a:srgbClr val="262A63"/>
            </a:solidFill>
            <a:miter lim="800000"/>
            <a:headEnd/>
            <a:tailEnd/>
          </a:ln>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a:solidFill>
                  <a:schemeClr val="bg1"/>
                </a:solidFill>
              </a:rPr>
              <a:t>Randi Shiver</a:t>
            </a:r>
          </a:p>
          <a:p>
            <a:pPr algn="ctr">
              <a:lnSpc>
                <a:spcPct val="100000"/>
              </a:lnSpc>
              <a:spcBef>
                <a:spcPct val="0"/>
              </a:spcBef>
              <a:buClrTx/>
              <a:buFontTx/>
              <a:buNone/>
            </a:pPr>
            <a:r>
              <a:rPr lang="en-US" altLang="en-US" sz="1800">
                <a:solidFill>
                  <a:schemeClr val="bg1"/>
                </a:solidFill>
              </a:rPr>
              <a:t>Reading Specialist</a:t>
            </a:r>
          </a:p>
          <a:p>
            <a:pPr algn="ctr">
              <a:lnSpc>
                <a:spcPct val="100000"/>
              </a:lnSpc>
              <a:spcBef>
                <a:spcPct val="0"/>
              </a:spcBef>
              <a:buClrTx/>
              <a:buFontTx/>
              <a:buNone/>
            </a:pPr>
            <a:r>
              <a:rPr lang="en-US" altLang="en-US" sz="1800">
                <a:solidFill>
                  <a:schemeClr val="bg1"/>
                </a:solidFill>
              </a:rPr>
              <a:t>Just Read, Florida!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1F39AD5F-1752-00D2-9AC2-7E934B6E2562}"/>
              </a:ext>
            </a:extLst>
          </p:cNvPr>
          <p:cNvSpPr>
            <a:spLocks noGrp="1"/>
          </p:cNvSpPr>
          <p:nvPr>
            <p:ph type="body" idx="1"/>
          </p:nvPr>
        </p:nvSpPr>
        <p:spPr>
          <a:xfrm>
            <a:off x="630238" y="1144588"/>
            <a:ext cx="7762875" cy="647700"/>
          </a:xfrm>
        </p:spPr>
        <p:txBody>
          <a:bodyPr/>
          <a:lstStyle/>
          <a:p>
            <a:pPr algn="ctr" eaLnBrk="1" hangingPunct="1"/>
            <a:r>
              <a:rPr lang="en-US" altLang="en-US" sz="3200"/>
              <a:t>B.E.S.T. Clarifications</a:t>
            </a:r>
          </a:p>
        </p:txBody>
      </p:sp>
      <p:sp>
        <p:nvSpPr>
          <p:cNvPr id="34819" name="TextBox 1">
            <a:extLst>
              <a:ext uri="{FF2B5EF4-FFF2-40B4-BE49-F238E27FC236}">
                <a16:creationId xmlns:a16="http://schemas.microsoft.com/office/drawing/2014/main" id="{B06C7B36-F76F-1B4E-215A-A79BB9063A27}"/>
              </a:ext>
            </a:extLst>
          </p:cNvPr>
          <p:cNvSpPr txBox="1">
            <a:spLocks noChangeArrowheads="1"/>
          </p:cNvSpPr>
          <p:nvPr/>
        </p:nvSpPr>
        <p:spPr bwMode="auto">
          <a:xfrm>
            <a:off x="1125538" y="1892300"/>
            <a:ext cx="677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Remember to reference the benchmark clarifications when planning for vocabulary instruction. </a:t>
            </a:r>
          </a:p>
        </p:txBody>
      </p:sp>
      <p:grpSp>
        <p:nvGrpSpPr>
          <p:cNvPr id="34820" name="Group 5">
            <a:extLst>
              <a:ext uri="{FF2B5EF4-FFF2-40B4-BE49-F238E27FC236}">
                <a16:creationId xmlns:a16="http://schemas.microsoft.com/office/drawing/2014/main" id="{675335C0-58F4-B5CB-3A4E-F30BC97003B8}"/>
              </a:ext>
            </a:extLst>
          </p:cNvPr>
          <p:cNvGrpSpPr>
            <a:grpSpLocks/>
          </p:cNvGrpSpPr>
          <p:nvPr/>
        </p:nvGrpSpPr>
        <p:grpSpPr bwMode="auto">
          <a:xfrm>
            <a:off x="1265238" y="2749550"/>
            <a:ext cx="6167437" cy="1538288"/>
            <a:chOff x="1265275" y="2599212"/>
            <a:chExt cx="6166884" cy="1539223"/>
          </a:xfrm>
        </p:grpSpPr>
        <p:sp>
          <p:nvSpPr>
            <p:cNvPr id="34824" name="Rectangle 2">
              <a:extLst>
                <a:ext uri="{FF2B5EF4-FFF2-40B4-BE49-F238E27FC236}">
                  <a16:creationId xmlns:a16="http://schemas.microsoft.com/office/drawing/2014/main" id="{C99279AE-4C75-64A0-4611-C16BF16CC71D}"/>
                </a:ext>
              </a:extLst>
            </p:cNvPr>
            <p:cNvSpPr>
              <a:spLocks noChangeArrowheads="1"/>
            </p:cNvSpPr>
            <p:nvPr/>
          </p:nvSpPr>
          <p:spPr bwMode="auto">
            <a:xfrm>
              <a:off x="1265275" y="2599212"/>
              <a:ext cx="6166884" cy="584775"/>
            </a:xfrm>
            <a:prstGeom prst="rect">
              <a:avLst/>
            </a:prstGeom>
            <a:solidFill>
              <a:srgbClr val="8497B0"/>
            </a:solidFill>
            <a:ln w="9525">
              <a:solidFill>
                <a:srgbClr val="262A63"/>
              </a:solidFill>
              <a:miter lim="800000"/>
              <a:headEnd/>
              <a:tailEnd/>
            </a:ln>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b="1"/>
                <a:t>ELA.3.V.1.1 Use grade-level academic vocabulary appropriately in speaking and writing. </a:t>
              </a:r>
            </a:p>
          </p:txBody>
        </p:sp>
        <p:sp>
          <p:nvSpPr>
            <p:cNvPr id="34825" name="TextBox 3">
              <a:extLst>
                <a:ext uri="{FF2B5EF4-FFF2-40B4-BE49-F238E27FC236}">
                  <a16:creationId xmlns:a16="http://schemas.microsoft.com/office/drawing/2014/main" id="{9D963405-8C69-C3F4-8C61-81AB19581F22}"/>
                </a:ext>
              </a:extLst>
            </p:cNvPr>
            <p:cNvSpPr txBox="1">
              <a:spLocks noChangeArrowheads="1"/>
            </p:cNvSpPr>
            <p:nvPr/>
          </p:nvSpPr>
          <p:spPr bwMode="auto">
            <a:xfrm>
              <a:off x="1265275" y="3184328"/>
              <a:ext cx="6166884" cy="954107"/>
            </a:xfrm>
            <a:prstGeom prst="rect">
              <a:avLst/>
            </a:prstGeom>
            <a:noFill/>
            <a:ln w="9525">
              <a:solidFill>
                <a:srgbClr val="262A6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i="1"/>
                <a:t>Benchmark Clarification: Grade-level academic vocabulary consists of words that are likely to appear across subject areas for the current grade level and beyond, vital to comprehension, critical for academic discussions and writing and usually require explicit instruction. </a:t>
              </a:r>
            </a:p>
          </p:txBody>
        </p:sp>
      </p:grpSp>
      <p:grpSp>
        <p:nvGrpSpPr>
          <p:cNvPr id="34821" name="Group 6">
            <a:extLst>
              <a:ext uri="{FF2B5EF4-FFF2-40B4-BE49-F238E27FC236}">
                <a16:creationId xmlns:a16="http://schemas.microsoft.com/office/drawing/2014/main" id="{DB8B1779-68DC-3ED8-C456-1F7C685DE9A3}"/>
              </a:ext>
            </a:extLst>
          </p:cNvPr>
          <p:cNvGrpSpPr>
            <a:grpSpLocks/>
          </p:cNvGrpSpPr>
          <p:nvPr/>
        </p:nvGrpSpPr>
        <p:grpSpPr bwMode="auto">
          <a:xfrm>
            <a:off x="1265238" y="4564063"/>
            <a:ext cx="6167437" cy="1138237"/>
            <a:chOff x="1298796" y="2915606"/>
            <a:chExt cx="6166884" cy="1138774"/>
          </a:xfrm>
        </p:grpSpPr>
        <p:sp>
          <p:nvSpPr>
            <p:cNvPr id="34822" name="Rectangle 7">
              <a:extLst>
                <a:ext uri="{FF2B5EF4-FFF2-40B4-BE49-F238E27FC236}">
                  <a16:creationId xmlns:a16="http://schemas.microsoft.com/office/drawing/2014/main" id="{27CE30E8-B784-AB16-B5FE-B48C18709124}"/>
                </a:ext>
              </a:extLst>
            </p:cNvPr>
            <p:cNvSpPr>
              <a:spLocks noChangeArrowheads="1"/>
            </p:cNvSpPr>
            <p:nvPr/>
          </p:nvSpPr>
          <p:spPr bwMode="auto">
            <a:xfrm>
              <a:off x="1298796" y="2915606"/>
              <a:ext cx="6166884" cy="830997"/>
            </a:xfrm>
            <a:prstGeom prst="rect">
              <a:avLst/>
            </a:prstGeom>
            <a:solidFill>
              <a:srgbClr val="8497B0"/>
            </a:solidFill>
            <a:ln w="9525">
              <a:solidFill>
                <a:srgbClr val="262A63"/>
              </a:solidFill>
              <a:miter lim="800000"/>
              <a:headEnd/>
              <a:tailEnd/>
            </a:ln>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b="1"/>
                <a:t>ELA.3.V.1.2 Identify and apply knowledge of common Greek and Latin roots, base words, and affixes to determine the meaning of unfamiliar words in grade-level content. </a:t>
              </a:r>
            </a:p>
          </p:txBody>
        </p:sp>
        <p:sp>
          <p:nvSpPr>
            <p:cNvPr id="34823" name="TextBox 8">
              <a:extLst>
                <a:ext uri="{FF2B5EF4-FFF2-40B4-BE49-F238E27FC236}">
                  <a16:creationId xmlns:a16="http://schemas.microsoft.com/office/drawing/2014/main" id="{90D3A1FF-EA00-E10F-C7D8-B8228C1EFF87}"/>
                </a:ext>
              </a:extLst>
            </p:cNvPr>
            <p:cNvSpPr txBox="1">
              <a:spLocks noChangeArrowheads="1"/>
            </p:cNvSpPr>
            <p:nvPr/>
          </p:nvSpPr>
          <p:spPr bwMode="auto">
            <a:xfrm>
              <a:off x="1298796" y="3746603"/>
              <a:ext cx="6166884" cy="307777"/>
            </a:xfrm>
            <a:prstGeom prst="rect">
              <a:avLst/>
            </a:prstGeom>
            <a:noFill/>
            <a:ln w="9525">
              <a:solidFill>
                <a:srgbClr val="262A6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i="1"/>
                <a:t>Benchmark Clarification: See common Greek and Latin Roots 3-5 and Affixes.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
            <a:extLst>
              <a:ext uri="{FF2B5EF4-FFF2-40B4-BE49-F238E27FC236}">
                <a16:creationId xmlns:a16="http://schemas.microsoft.com/office/drawing/2014/main" id="{B0AA7102-E5F0-70E1-355F-E6C1FDAFF697}"/>
              </a:ext>
            </a:extLst>
          </p:cNvPr>
          <p:cNvSpPr>
            <a:spLocks noGrp="1"/>
          </p:cNvSpPr>
          <p:nvPr>
            <p:ph type="body" idx="1"/>
          </p:nvPr>
        </p:nvSpPr>
        <p:spPr>
          <a:xfrm>
            <a:off x="598488" y="1189038"/>
            <a:ext cx="7983537" cy="647700"/>
          </a:xfrm>
        </p:spPr>
        <p:txBody>
          <a:bodyPr/>
          <a:lstStyle/>
          <a:p>
            <a:pPr algn="ctr"/>
            <a:r>
              <a:rPr lang="en-US" altLang="en-US" sz="3200"/>
              <a:t>B.E.S.T. Appendix D</a:t>
            </a:r>
          </a:p>
        </p:txBody>
      </p:sp>
      <p:graphicFrame>
        <p:nvGraphicFramePr>
          <p:cNvPr id="2" name="Diagram 1">
            <a:extLst>
              <a:ext uri="{FF2B5EF4-FFF2-40B4-BE49-F238E27FC236}">
                <a16:creationId xmlns:a16="http://schemas.microsoft.com/office/drawing/2014/main" id="{795EDBAC-C24E-416B-923A-D00F64AEF526}"/>
              </a:ext>
            </a:extLst>
          </p:cNvPr>
          <p:cNvGraphicFramePr/>
          <p:nvPr>
            <p:extLst>
              <p:ext uri="{D42A27DB-BD31-4B8C-83A1-F6EECF244321}">
                <p14:modId xmlns:p14="http://schemas.microsoft.com/office/powerpoint/2010/main" val="2100156575"/>
              </p:ext>
            </p:extLst>
          </p:nvPr>
        </p:nvGraphicFramePr>
        <p:xfrm>
          <a:off x="1332540" y="19643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TextBox 3">
            <a:extLst>
              <a:ext uri="{FF2B5EF4-FFF2-40B4-BE49-F238E27FC236}">
                <a16:creationId xmlns:a16="http://schemas.microsoft.com/office/drawing/2014/main" id="{1DC70885-E8D3-4567-B245-02985B0DE7F0}"/>
              </a:ext>
            </a:extLst>
          </p:cNvPr>
          <p:cNvSpPr txBox="1">
            <a:spLocks noChangeArrowheads="1"/>
          </p:cNvSpPr>
          <p:nvPr/>
        </p:nvSpPr>
        <p:spPr bwMode="auto">
          <a:xfrm>
            <a:off x="1714500" y="2354263"/>
            <a:ext cx="156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dirty="0"/>
              <a:t>Academic Vocabulary</a:t>
            </a:r>
          </a:p>
          <a:p>
            <a:pPr>
              <a:lnSpc>
                <a:spcPct val="100000"/>
              </a:lnSpc>
              <a:spcBef>
                <a:spcPct val="0"/>
              </a:spcBef>
              <a:buClrTx/>
              <a:buFontTx/>
              <a:buNone/>
            </a:pPr>
            <a:r>
              <a:rPr lang="en-US" altLang="en-US" sz="1800" b="1" dirty="0"/>
              <a:t>(V.1.1)</a:t>
            </a:r>
          </a:p>
          <a:p>
            <a:pPr>
              <a:lnSpc>
                <a:spcPct val="100000"/>
              </a:lnSpc>
              <a:spcBef>
                <a:spcPct val="0"/>
              </a:spcBef>
              <a:buClrTx/>
              <a:buFontTx/>
              <a:buNone/>
            </a:pPr>
            <a:endParaRPr lang="en-US" altLang="en-US" sz="1800" dirty="0"/>
          </a:p>
        </p:txBody>
      </p:sp>
      <p:sp>
        <p:nvSpPr>
          <p:cNvPr id="36869" name="TextBox 4">
            <a:extLst>
              <a:ext uri="{FF2B5EF4-FFF2-40B4-BE49-F238E27FC236}">
                <a16:creationId xmlns:a16="http://schemas.microsoft.com/office/drawing/2014/main" id="{8DE896FA-8573-96EB-F481-96385DC94510}"/>
              </a:ext>
            </a:extLst>
          </p:cNvPr>
          <p:cNvSpPr txBox="1">
            <a:spLocks noChangeArrowheads="1"/>
          </p:cNvSpPr>
          <p:nvPr/>
        </p:nvSpPr>
        <p:spPr bwMode="auto">
          <a:xfrm>
            <a:off x="3673475" y="2401888"/>
            <a:ext cx="1604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 typeface="Arial" panose="020B0604020202020204" pitchFamily="34" charset="0"/>
              <a:buNone/>
            </a:pPr>
            <a:r>
              <a:rPr lang="en-US" altLang="en-US" sz="1800" b="1"/>
              <a:t>Morphology  (V.1.2)</a:t>
            </a:r>
          </a:p>
        </p:txBody>
      </p:sp>
      <p:sp>
        <p:nvSpPr>
          <p:cNvPr id="36870" name="TextBox 5">
            <a:extLst>
              <a:ext uri="{FF2B5EF4-FFF2-40B4-BE49-F238E27FC236}">
                <a16:creationId xmlns:a16="http://schemas.microsoft.com/office/drawing/2014/main" id="{443937F8-5E2D-F4EA-DDE6-31BF8DD8EA14}"/>
              </a:ext>
            </a:extLst>
          </p:cNvPr>
          <p:cNvSpPr txBox="1">
            <a:spLocks noChangeArrowheads="1"/>
          </p:cNvSpPr>
          <p:nvPr/>
        </p:nvSpPr>
        <p:spPr bwMode="auto">
          <a:xfrm>
            <a:off x="5610225" y="2354263"/>
            <a:ext cx="14874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 typeface="Arial" panose="020B0604020202020204" pitchFamily="34" charset="0"/>
              <a:buNone/>
            </a:pPr>
            <a:r>
              <a:rPr lang="en-US" altLang="en-US" sz="1800" b="1"/>
              <a:t>Context and Connotation (V.1.3)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288;p37">
            <a:extLst>
              <a:ext uri="{FF2B5EF4-FFF2-40B4-BE49-F238E27FC236}">
                <a16:creationId xmlns:a16="http://schemas.microsoft.com/office/drawing/2014/main" id="{D9DD41DD-04AD-8018-84EB-E1CD39383F00}"/>
              </a:ext>
            </a:extLst>
          </p:cNvPr>
          <p:cNvSpPr>
            <a:spLocks noGrp="1"/>
          </p:cNvSpPr>
          <p:nvPr>
            <p:ph type="title"/>
          </p:nvPr>
        </p:nvSpPr>
        <p:spPr>
          <a:xfrm>
            <a:off x="1060450" y="2735263"/>
            <a:ext cx="7013575" cy="1076325"/>
          </a:xfrm>
        </p:spPr>
        <p:txBody>
          <a:bodyPr lIns="91425" tIns="45700" rIns="91425" bIns="45700"/>
          <a:lstStyle/>
          <a:p>
            <a:r>
              <a:rPr altLang="en-US"/>
              <a:t>Academic Vocabulary </a:t>
            </a:r>
          </a:p>
        </p:txBody>
      </p:sp>
      <p:sp>
        <p:nvSpPr>
          <p:cNvPr id="4" name="Content Placeholder 4">
            <a:extLst>
              <a:ext uri="{FF2B5EF4-FFF2-40B4-BE49-F238E27FC236}">
                <a16:creationId xmlns:a16="http://schemas.microsoft.com/office/drawing/2014/main" id="{2D55341A-5528-4863-8C91-4EE3523351F5}"/>
              </a:ext>
            </a:extLst>
          </p:cNvPr>
          <p:cNvSpPr txBox="1">
            <a:spLocks/>
          </p:cNvSpPr>
          <p:nvPr/>
        </p:nvSpPr>
        <p:spPr>
          <a:xfrm>
            <a:off x="823913" y="4237038"/>
            <a:ext cx="7650162" cy="2171700"/>
          </a:xfrm>
          <a:prstGeom prst="rect">
            <a:avLst/>
          </a:prstGeom>
        </p:spPr>
        <p:txBody>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2400" i="1" dirty="0"/>
              <a:t>“By guiding students to develop their academic language skills, teachers can mitigate some of the challenges that students encounter when learning to comprehend text.” </a:t>
            </a:r>
          </a:p>
          <a:p>
            <a:pPr marL="0" indent="0">
              <a:buFont typeface="Arial" panose="020B0604020202020204" pitchFamily="34" charset="0"/>
              <a:buNone/>
              <a:defRPr/>
            </a:pPr>
            <a:r>
              <a:rPr lang="en-US" altLang="en-US" sz="1200" dirty="0"/>
              <a:t>                                         https://ies.ed.gov/ncee/wwc/Docs/PracticeGuide/wwc_foundationalreading_040717.pdf</a:t>
            </a:r>
          </a:p>
          <a:p>
            <a:pPr>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a:extLst>
              <a:ext uri="{FF2B5EF4-FFF2-40B4-BE49-F238E27FC236}">
                <a16:creationId xmlns:a16="http://schemas.microsoft.com/office/drawing/2014/main" id="{A6B226BA-42A1-3FE3-0949-669C214B4C33}"/>
              </a:ext>
            </a:extLst>
          </p:cNvPr>
          <p:cNvSpPr>
            <a:spLocks noGrp="1"/>
          </p:cNvSpPr>
          <p:nvPr>
            <p:ph type="body" idx="1"/>
          </p:nvPr>
        </p:nvSpPr>
        <p:spPr>
          <a:xfrm>
            <a:off x="630238" y="931863"/>
            <a:ext cx="7983537" cy="647700"/>
          </a:xfrm>
        </p:spPr>
        <p:txBody>
          <a:bodyPr/>
          <a:lstStyle/>
          <a:p>
            <a:pPr algn="ctr"/>
            <a:r>
              <a:rPr lang="en-US" altLang="en-US" sz="3200"/>
              <a:t>Academic Vocabulary Benchmarks</a:t>
            </a:r>
          </a:p>
        </p:txBody>
      </p:sp>
      <p:sp>
        <p:nvSpPr>
          <p:cNvPr id="40963" name="Rectangle 5">
            <a:extLst>
              <a:ext uri="{FF2B5EF4-FFF2-40B4-BE49-F238E27FC236}">
                <a16:creationId xmlns:a16="http://schemas.microsoft.com/office/drawing/2014/main" id="{FFAEB922-8D24-0C74-18C7-FE8E8A741737}"/>
              </a:ext>
            </a:extLst>
          </p:cNvPr>
          <p:cNvSpPr>
            <a:spLocks noChangeArrowheads="1"/>
          </p:cNvSpPr>
          <p:nvPr/>
        </p:nvSpPr>
        <p:spPr bwMode="auto">
          <a:xfrm>
            <a:off x="630238" y="1749425"/>
            <a:ext cx="7983537"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000" b="1"/>
              <a:t>ELA.5.V.1.1</a:t>
            </a:r>
            <a:r>
              <a:rPr lang="en-US" altLang="en-US" sz="2000"/>
              <a:t> Use grade-level academic vocabulary appropriately in speaking and writing.</a:t>
            </a:r>
          </a:p>
          <a:p>
            <a:pPr>
              <a:lnSpc>
                <a:spcPct val="100000"/>
              </a:lnSpc>
              <a:spcBef>
                <a:spcPct val="0"/>
              </a:spcBef>
              <a:buClrTx/>
              <a:buFontTx/>
              <a:buNone/>
            </a:pPr>
            <a:endParaRPr lang="en-US" altLang="en-US" sz="500"/>
          </a:p>
          <a:p>
            <a:pPr>
              <a:lnSpc>
                <a:spcPct val="100000"/>
              </a:lnSpc>
              <a:spcBef>
                <a:spcPct val="0"/>
              </a:spcBef>
              <a:buClrTx/>
              <a:buFontTx/>
              <a:buNone/>
            </a:pPr>
            <a:r>
              <a:rPr lang="en-US" altLang="en-US" sz="2000" b="1"/>
              <a:t>ELA.4.V.1.1</a:t>
            </a:r>
            <a:r>
              <a:rPr lang="en-US" altLang="en-US" sz="2000"/>
              <a:t> Use grade-level academic vocabulary appropriately in speaking and writing. </a:t>
            </a:r>
          </a:p>
          <a:p>
            <a:pPr>
              <a:lnSpc>
                <a:spcPct val="100000"/>
              </a:lnSpc>
              <a:spcBef>
                <a:spcPct val="0"/>
              </a:spcBef>
              <a:buClrTx/>
              <a:buFontTx/>
              <a:buNone/>
            </a:pPr>
            <a:endParaRPr lang="en-US" altLang="en-US" sz="500"/>
          </a:p>
          <a:p>
            <a:pPr>
              <a:lnSpc>
                <a:spcPct val="100000"/>
              </a:lnSpc>
              <a:spcBef>
                <a:spcPct val="0"/>
              </a:spcBef>
              <a:buClrTx/>
              <a:buFontTx/>
              <a:buNone/>
            </a:pPr>
            <a:r>
              <a:rPr lang="en-US" altLang="en-US" sz="2000" b="1"/>
              <a:t>ELA.3.V.1.1</a:t>
            </a:r>
            <a:r>
              <a:rPr lang="en-US" altLang="en-US" sz="2000"/>
              <a:t> Use grade-level academic vocabulary appropriately in speaking and writing. </a:t>
            </a:r>
          </a:p>
          <a:p>
            <a:pPr>
              <a:lnSpc>
                <a:spcPct val="100000"/>
              </a:lnSpc>
              <a:spcBef>
                <a:spcPct val="0"/>
              </a:spcBef>
              <a:buClrTx/>
              <a:buFontTx/>
              <a:buNone/>
            </a:pPr>
            <a:endParaRPr lang="en-US" altLang="en-US" sz="500"/>
          </a:p>
          <a:p>
            <a:pPr>
              <a:lnSpc>
                <a:spcPct val="100000"/>
              </a:lnSpc>
              <a:spcBef>
                <a:spcPct val="0"/>
              </a:spcBef>
              <a:buClrTx/>
              <a:buFontTx/>
              <a:buNone/>
            </a:pPr>
            <a:r>
              <a:rPr lang="en-US" altLang="en-US" sz="2000" b="1"/>
              <a:t>ELA.2.V.1.1</a:t>
            </a:r>
            <a:r>
              <a:rPr lang="en-US" altLang="en-US" sz="2000"/>
              <a:t> Use grade-level academic vocabulary appropriately in speaking and writing.</a:t>
            </a:r>
          </a:p>
          <a:p>
            <a:pPr>
              <a:lnSpc>
                <a:spcPct val="100000"/>
              </a:lnSpc>
              <a:spcBef>
                <a:spcPct val="0"/>
              </a:spcBef>
              <a:buClrTx/>
              <a:buFontTx/>
              <a:buNone/>
            </a:pPr>
            <a:endParaRPr lang="en-US" altLang="en-US" sz="500"/>
          </a:p>
          <a:p>
            <a:pPr>
              <a:lnSpc>
                <a:spcPct val="100000"/>
              </a:lnSpc>
              <a:spcBef>
                <a:spcPct val="0"/>
              </a:spcBef>
              <a:buClrTx/>
              <a:buFontTx/>
              <a:buNone/>
            </a:pPr>
            <a:r>
              <a:rPr lang="en-US" altLang="en-US" sz="2000" b="1"/>
              <a:t>ELA.1.V.1.1</a:t>
            </a:r>
            <a:r>
              <a:rPr lang="en-US" altLang="en-US" sz="2000"/>
              <a:t> Use grade-level academic vocabulary appropriately in speaking and writing.</a:t>
            </a:r>
          </a:p>
          <a:p>
            <a:pPr>
              <a:lnSpc>
                <a:spcPct val="100000"/>
              </a:lnSpc>
              <a:spcBef>
                <a:spcPct val="0"/>
              </a:spcBef>
              <a:buClrTx/>
              <a:buFontTx/>
              <a:buNone/>
            </a:pPr>
            <a:endParaRPr lang="en-US" altLang="en-US" sz="500"/>
          </a:p>
          <a:p>
            <a:pPr>
              <a:lnSpc>
                <a:spcPct val="100000"/>
              </a:lnSpc>
              <a:spcBef>
                <a:spcPct val="0"/>
              </a:spcBef>
              <a:buClrTx/>
              <a:buFontTx/>
              <a:buNone/>
            </a:pPr>
            <a:r>
              <a:rPr lang="en-US" altLang="en-US" sz="2000" b="1"/>
              <a:t>ELA.K.V.1.1</a:t>
            </a:r>
            <a:r>
              <a:rPr lang="en-US" altLang="en-US" sz="2000"/>
              <a:t> Use grade-level academic vocabulary appropriately in speaking and writing.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a:extLst>
              <a:ext uri="{FF2B5EF4-FFF2-40B4-BE49-F238E27FC236}">
                <a16:creationId xmlns:a16="http://schemas.microsoft.com/office/drawing/2014/main" id="{EFC02CEB-0A12-63EF-ED19-004519350598}"/>
              </a:ext>
            </a:extLst>
          </p:cNvPr>
          <p:cNvSpPr>
            <a:spLocks noGrp="1"/>
          </p:cNvSpPr>
          <p:nvPr>
            <p:ph type="body" idx="1"/>
          </p:nvPr>
        </p:nvSpPr>
        <p:spPr>
          <a:xfrm>
            <a:off x="630238" y="901700"/>
            <a:ext cx="7983537" cy="647700"/>
          </a:xfrm>
        </p:spPr>
        <p:txBody>
          <a:bodyPr/>
          <a:lstStyle/>
          <a:p>
            <a:pPr algn="ctr"/>
            <a:r>
              <a:rPr lang="en-US" altLang="en-US" sz="3200"/>
              <a:t>Academic Vocabulary Selection</a:t>
            </a:r>
          </a:p>
        </p:txBody>
      </p:sp>
      <p:pic>
        <p:nvPicPr>
          <p:cNvPr id="43011" name="Google Shape;241;p33">
            <a:extLst>
              <a:ext uri="{FF2B5EF4-FFF2-40B4-BE49-F238E27FC236}">
                <a16:creationId xmlns:a16="http://schemas.microsoft.com/office/drawing/2014/main" id="{39DA75CD-AFA2-CBF2-A493-A695ED93908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74" t="15256" r="774" b="4732"/>
          <a:stretch>
            <a:fillRect/>
          </a:stretch>
        </p:blipFill>
        <p:spPr bwMode="auto">
          <a:xfrm>
            <a:off x="1976438" y="1590675"/>
            <a:ext cx="58816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9E52523E-E58E-433C-8E43-22851F8EF925}"/>
              </a:ext>
            </a:extLst>
          </p:cNvPr>
          <p:cNvSpPr/>
          <p:nvPr/>
        </p:nvSpPr>
        <p:spPr>
          <a:xfrm>
            <a:off x="630238" y="2162175"/>
            <a:ext cx="2079625" cy="1135063"/>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Academic Vocabulary Selection Decision Map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9">
            <a:extLst>
              <a:ext uri="{FF2B5EF4-FFF2-40B4-BE49-F238E27FC236}">
                <a16:creationId xmlns:a16="http://schemas.microsoft.com/office/drawing/2014/main" id="{084E4460-4281-4017-AFDF-D071169E65DB}"/>
              </a:ext>
            </a:extLst>
          </p:cNvPr>
          <p:cNvSpPr txBox="1">
            <a:spLocks noChangeArrowheads="1"/>
          </p:cNvSpPr>
          <p:nvPr/>
        </p:nvSpPr>
        <p:spPr bwMode="auto">
          <a:xfrm>
            <a:off x="630238" y="1911350"/>
            <a:ext cx="79835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AutoNum type="arabicPeriod"/>
              <a:defRPr/>
            </a:pPr>
            <a:r>
              <a:rPr lang="en-US" altLang="en-US" sz="1800" dirty="0"/>
              <a:t>Have students say the word.</a:t>
            </a:r>
          </a:p>
          <a:p>
            <a:pPr eaLnBrk="1" hangingPunct="1">
              <a:lnSpc>
                <a:spcPct val="100000"/>
              </a:lnSpc>
              <a:spcBef>
                <a:spcPct val="0"/>
              </a:spcBef>
              <a:buClrTx/>
              <a:buFontTx/>
              <a:buAutoNum type="arabicPeriod"/>
              <a:defRPr/>
            </a:pPr>
            <a:endParaRPr lang="en-US" altLang="en-US" sz="1800" dirty="0"/>
          </a:p>
          <a:p>
            <a:pPr eaLnBrk="1" hangingPunct="1">
              <a:lnSpc>
                <a:spcPct val="100000"/>
              </a:lnSpc>
              <a:spcBef>
                <a:spcPct val="0"/>
              </a:spcBef>
              <a:buClrTx/>
              <a:buFontTx/>
              <a:buAutoNum type="arabicPeriod"/>
              <a:defRPr/>
            </a:pPr>
            <a:endParaRPr lang="en-US" altLang="en-US" sz="1800" dirty="0"/>
          </a:p>
          <a:p>
            <a:pPr eaLnBrk="1" hangingPunct="1">
              <a:lnSpc>
                <a:spcPct val="100000"/>
              </a:lnSpc>
              <a:spcBef>
                <a:spcPct val="0"/>
              </a:spcBef>
              <a:buClrTx/>
              <a:buFontTx/>
              <a:buAutoNum type="arabicPeriod"/>
              <a:defRPr/>
            </a:pPr>
            <a:r>
              <a:rPr lang="en-US" altLang="en-US" sz="1800" dirty="0"/>
              <a:t>Provide a student-friendly definition and apply the definition to the context of the text.</a:t>
            </a:r>
          </a:p>
          <a:p>
            <a:pPr eaLnBrk="1" hangingPunct="1">
              <a:lnSpc>
                <a:spcPct val="100000"/>
              </a:lnSpc>
              <a:spcBef>
                <a:spcPct val="0"/>
              </a:spcBef>
              <a:buClrTx/>
              <a:buFontTx/>
              <a:buAutoNum type="arabicPeriod"/>
              <a:defRPr/>
            </a:pPr>
            <a:endParaRPr lang="en-US" altLang="en-US" sz="1800" dirty="0"/>
          </a:p>
          <a:p>
            <a:pPr marL="0" indent="0" eaLnBrk="1" hangingPunct="1">
              <a:lnSpc>
                <a:spcPct val="100000"/>
              </a:lnSpc>
              <a:spcBef>
                <a:spcPct val="0"/>
              </a:spcBef>
              <a:buClrTx/>
              <a:buFont typeface="Arial" panose="020B0604020202020204" pitchFamily="34" charset="0"/>
              <a:buNone/>
              <a:defRPr/>
            </a:pPr>
            <a:endParaRPr lang="en-US" altLang="en-US" sz="1800" dirty="0"/>
          </a:p>
          <a:p>
            <a:pPr marL="0" indent="0" eaLnBrk="1" hangingPunct="1">
              <a:lnSpc>
                <a:spcPct val="100000"/>
              </a:lnSpc>
              <a:spcBef>
                <a:spcPct val="0"/>
              </a:spcBef>
              <a:buClrTx/>
              <a:buFont typeface="Arial" panose="020B0604020202020204" pitchFamily="34" charset="0"/>
              <a:buNone/>
              <a:defRPr/>
            </a:pPr>
            <a:r>
              <a:rPr lang="en-US" altLang="en-US" sz="1800" dirty="0"/>
              <a:t>3.   Have students discuss what is known about the word.</a:t>
            </a:r>
          </a:p>
          <a:p>
            <a:pPr marL="0" indent="0" eaLnBrk="1" hangingPunct="1">
              <a:lnSpc>
                <a:spcPct val="100000"/>
              </a:lnSpc>
              <a:spcBef>
                <a:spcPct val="0"/>
              </a:spcBef>
              <a:buClrTx/>
              <a:buFont typeface="Arial" panose="020B0604020202020204" pitchFamily="34" charset="0"/>
              <a:buNone/>
              <a:defRPr/>
            </a:pPr>
            <a:endParaRPr lang="en-US" altLang="en-US" sz="1800" dirty="0"/>
          </a:p>
          <a:p>
            <a:pPr eaLnBrk="1" hangingPunct="1">
              <a:lnSpc>
                <a:spcPct val="100000"/>
              </a:lnSpc>
              <a:spcBef>
                <a:spcPct val="0"/>
              </a:spcBef>
              <a:buClrTx/>
              <a:buFontTx/>
              <a:buAutoNum type="arabicPeriod"/>
              <a:defRPr/>
            </a:pPr>
            <a:endParaRPr lang="en-US" altLang="en-US" sz="1800" dirty="0"/>
          </a:p>
          <a:p>
            <a:pPr eaLnBrk="1" hangingPunct="1">
              <a:lnSpc>
                <a:spcPct val="100000"/>
              </a:lnSpc>
              <a:spcBef>
                <a:spcPct val="0"/>
              </a:spcBef>
              <a:buClrTx/>
              <a:buFontTx/>
              <a:buAutoNum type="arabicPeriod"/>
              <a:defRPr/>
            </a:pPr>
            <a:endParaRPr lang="en-US" altLang="en-US" sz="1800" dirty="0"/>
          </a:p>
          <a:p>
            <a:pPr marL="0" indent="0" eaLnBrk="1" hangingPunct="1">
              <a:lnSpc>
                <a:spcPct val="100000"/>
              </a:lnSpc>
              <a:spcBef>
                <a:spcPct val="0"/>
              </a:spcBef>
              <a:buClrTx/>
              <a:buFont typeface="Arial" panose="020B0604020202020204" pitchFamily="34" charset="0"/>
              <a:buNone/>
              <a:defRPr/>
            </a:pPr>
            <a:r>
              <a:rPr lang="en-US" altLang="en-US" sz="1800" dirty="0"/>
              <a:t>4.   Explicitly clarify and reinforce the definitions using examples and non-examples.</a:t>
            </a:r>
          </a:p>
          <a:p>
            <a:pPr eaLnBrk="1" hangingPunct="1">
              <a:lnSpc>
                <a:spcPct val="100000"/>
              </a:lnSpc>
              <a:spcBef>
                <a:spcPct val="0"/>
              </a:spcBef>
              <a:buClrTx/>
              <a:buFontTx/>
              <a:buAutoNum type="arabicPeriod"/>
              <a:defRPr/>
            </a:pPr>
            <a:endParaRPr lang="en-US" altLang="en-US" sz="1800" dirty="0"/>
          </a:p>
          <a:p>
            <a:pPr eaLnBrk="1" hangingPunct="1">
              <a:lnSpc>
                <a:spcPct val="100000"/>
              </a:lnSpc>
              <a:spcBef>
                <a:spcPct val="0"/>
              </a:spcBef>
              <a:buClrTx/>
              <a:buFontTx/>
              <a:buAutoNum type="arabicPeriod"/>
              <a:defRPr/>
            </a:pPr>
            <a:endParaRPr lang="en-US" altLang="en-US" sz="1800" dirty="0"/>
          </a:p>
          <a:p>
            <a:pPr eaLnBrk="1" hangingPunct="1">
              <a:lnSpc>
                <a:spcPct val="100000"/>
              </a:lnSpc>
              <a:spcBef>
                <a:spcPct val="0"/>
              </a:spcBef>
              <a:buClrTx/>
              <a:buFontTx/>
              <a:buAutoNum type="arabicPeriod"/>
              <a:defRPr/>
            </a:pPr>
            <a:endParaRPr lang="en-US" altLang="en-US" sz="1800" dirty="0"/>
          </a:p>
        </p:txBody>
      </p:sp>
      <p:sp>
        <p:nvSpPr>
          <p:cNvPr id="45059" name="Text Placeholder 1">
            <a:extLst>
              <a:ext uri="{FF2B5EF4-FFF2-40B4-BE49-F238E27FC236}">
                <a16:creationId xmlns:a16="http://schemas.microsoft.com/office/drawing/2014/main" id="{A16E20C1-44E6-1959-0D4D-329F68292D78}"/>
              </a:ext>
            </a:extLst>
          </p:cNvPr>
          <p:cNvSpPr>
            <a:spLocks noGrp="1"/>
          </p:cNvSpPr>
          <p:nvPr>
            <p:ph type="body" idx="1"/>
          </p:nvPr>
        </p:nvSpPr>
        <p:spPr>
          <a:xfrm>
            <a:off x="630238" y="1144588"/>
            <a:ext cx="7983537" cy="647700"/>
          </a:xfrm>
        </p:spPr>
        <p:txBody>
          <a:bodyPr/>
          <a:lstStyle/>
          <a:p>
            <a:pPr algn="ctr"/>
            <a:r>
              <a:rPr lang="en-US" altLang="en-US" sz="3200"/>
              <a:t>Academic Vocabulary Routine</a:t>
            </a:r>
          </a:p>
        </p:txBody>
      </p:sp>
      <p:sp>
        <p:nvSpPr>
          <p:cNvPr id="3" name="TextBox 2">
            <a:extLst>
              <a:ext uri="{FF2B5EF4-FFF2-40B4-BE49-F238E27FC236}">
                <a16:creationId xmlns:a16="http://schemas.microsoft.com/office/drawing/2014/main" id="{04DCF61E-45AB-4582-BE6E-25A1E954EEA1}"/>
              </a:ext>
            </a:extLst>
          </p:cNvPr>
          <p:cNvSpPr txBox="1"/>
          <p:nvPr/>
        </p:nvSpPr>
        <p:spPr>
          <a:xfrm>
            <a:off x="995363" y="2257425"/>
            <a:ext cx="3048000" cy="369888"/>
          </a:xfrm>
          <a:prstGeom prst="rect">
            <a:avLst/>
          </a:prstGeom>
          <a:noFill/>
        </p:spPr>
        <p:txBody>
          <a:bodyPr>
            <a:spAutoFit/>
          </a:bodyPr>
          <a:lstStyle/>
          <a:p>
            <a:pPr>
              <a:defRPr/>
            </a:pPr>
            <a:r>
              <a:rPr lang="en-US" dirty="0">
                <a:solidFill>
                  <a:schemeClr val="accent5">
                    <a:lumMod val="75000"/>
                  </a:schemeClr>
                </a:solidFill>
              </a:rPr>
              <a:t>Epidemic</a:t>
            </a:r>
          </a:p>
        </p:txBody>
      </p:sp>
      <p:sp>
        <p:nvSpPr>
          <p:cNvPr id="4" name="TextBox 3">
            <a:extLst>
              <a:ext uri="{FF2B5EF4-FFF2-40B4-BE49-F238E27FC236}">
                <a16:creationId xmlns:a16="http://schemas.microsoft.com/office/drawing/2014/main" id="{6A840DDA-D2A9-4607-835F-FEC1ACA02377}"/>
              </a:ext>
            </a:extLst>
          </p:cNvPr>
          <p:cNvSpPr txBox="1"/>
          <p:nvPr/>
        </p:nvSpPr>
        <p:spPr>
          <a:xfrm>
            <a:off x="995363" y="3306763"/>
            <a:ext cx="7788275" cy="369887"/>
          </a:xfrm>
          <a:prstGeom prst="rect">
            <a:avLst/>
          </a:prstGeom>
          <a:noFill/>
        </p:spPr>
        <p:txBody>
          <a:bodyPr>
            <a:spAutoFit/>
          </a:bodyPr>
          <a:lstStyle/>
          <a:p>
            <a:pPr>
              <a:defRPr/>
            </a:pPr>
            <a:r>
              <a:rPr lang="en-US" dirty="0">
                <a:solidFill>
                  <a:schemeClr val="accent5">
                    <a:lumMod val="75000"/>
                  </a:schemeClr>
                </a:solidFill>
              </a:rPr>
              <a:t>An outbreak of a disease that quickly infects a large number of people</a:t>
            </a:r>
          </a:p>
        </p:txBody>
      </p:sp>
      <p:sp>
        <p:nvSpPr>
          <p:cNvPr id="14" name="TextBox 13">
            <a:extLst>
              <a:ext uri="{FF2B5EF4-FFF2-40B4-BE49-F238E27FC236}">
                <a16:creationId xmlns:a16="http://schemas.microsoft.com/office/drawing/2014/main" id="{5705ACA7-888F-486A-AA2F-3BF8D51203AA}"/>
              </a:ext>
            </a:extLst>
          </p:cNvPr>
          <p:cNvSpPr txBox="1"/>
          <p:nvPr/>
        </p:nvSpPr>
        <p:spPr>
          <a:xfrm>
            <a:off x="995363" y="4140200"/>
            <a:ext cx="3981450" cy="652463"/>
          </a:xfrm>
          <a:prstGeom prst="rect">
            <a:avLst/>
          </a:prstGeom>
          <a:noFill/>
          <a:ln>
            <a:noFill/>
          </a:ln>
        </p:spPr>
        <p:txBody>
          <a:bodyPr>
            <a:spAutoFit/>
          </a:bodyPr>
          <a:lstStyle/>
          <a:p>
            <a:pPr>
              <a:defRPr/>
            </a:pPr>
            <a:r>
              <a:rPr lang="en-US" dirty="0">
                <a:solidFill>
                  <a:schemeClr val="accent5">
                    <a:lumMod val="75000"/>
                  </a:schemeClr>
                </a:solidFill>
              </a:rPr>
              <a:t>It sounds like pandemic. </a:t>
            </a:r>
          </a:p>
          <a:p>
            <a:pPr>
              <a:defRPr/>
            </a:pPr>
            <a:r>
              <a:rPr lang="en-US" dirty="0">
                <a:solidFill>
                  <a:schemeClr val="accent5">
                    <a:lumMod val="75000"/>
                  </a:schemeClr>
                </a:solidFill>
              </a:rPr>
              <a:t>I have heard the word on the news.</a:t>
            </a:r>
          </a:p>
        </p:txBody>
      </p:sp>
      <p:sp>
        <p:nvSpPr>
          <p:cNvPr id="29" name="Content Placeholder 2">
            <a:extLst>
              <a:ext uri="{FF2B5EF4-FFF2-40B4-BE49-F238E27FC236}">
                <a16:creationId xmlns:a16="http://schemas.microsoft.com/office/drawing/2014/main" id="{03CEFC08-01BA-4718-8412-F142EC29221D}"/>
              </a:ext>
            </a:extLst>
          </p:cNvPr>
          <p:cNvSpPr>
            <a:spLocks noGrp="1"/>
          </p:cNvSpPr>
          <p:nvPr>
            <p:ph sz="half" idx="2"/>
          </p:nvPr>
        </p:nvSpPr>
        <p:spPr>
          <a:xfrm>
            <a:off x="995363" y="5256213"/>
            <a:ext cx="3987800" cy="919162"/>
          </a:xfrm>
        </p:spPr>
        <p:txBody>
          <a:bodyPr/>
          <a:lstStyle/>
          <a:p>
            <a:pPr marL="0" indent="0">
              <a:lnSpc>
                <a:spcPct val="100000"/>
              </a:lnSpc>
              <a:spcBef>
                <a:spcPts val="0"/>
              </a:spcBef>
              <a:buFont typeface="Arial" panose="020B0604020202020204" pitchFamily="34" charset="0"/>
              <a:buNone/>
              <a:defRPr/>
            </a:pPr>
            <a:r>
              <a:rPr lang="en-US" sz="1800" dirty="0">
                <a:solidFill>
                  <a:schemeClr val="accent5">
                    <a:lumMod val="75000"/>
                  </a:schemeClr>
                </a:solidFill>
              </a:rPr>
              <a:t>Example: seasonal flu    </a:t>
            </a:r>
          </a:p>
          <a:p>
            <a:pPr marL="0" indent="0">
              <a:lnSpc>
                <a:spcPct val="100000"/>
              </a:lnSpc>
              <a:spcBef>
                <a:spcPts val="0"/>
              </a:spcBef>
              <a:buFont typeface="Arial" panose="020B0604020202020204" pitchFamily="34" charset="0"/>
              <a:buNone/>
              <a:defRPr/>
            </a:pPr>
            <a:r>
              <a:rPr lang="en-US" sz="1800" dirty="0">
                <a:solidFill>
                  <a:schemeClr val="accent5">
                    <a:lumMod val="75000"/>
                  </a:schemeClr>
                </a:solidFill>
              </a:rPr>
              <a:t>Non-examples: headache, cancer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 calcmode="lin" valueType="num">
                                      <p:cBhvr additive="base">
                                        <p:cTn id="3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2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a:extLst>
              <a:ext uri="{FF2B5EF4-FFF2-40B4-BE49-F238E27FC236}">
                <a16:creationId xmlns:a16="http://schemas.microsoft.com/office/drawing/2014/main" id="{1B26F7E1-32FE-55D1-391C-B339ED0007BF}"/>
              </a:ext>
            </a:extLst>
          </p:cNvPr>
          <p:cNvSpPr>
            <a:spLocks noGrp="1"/>
          </p:cNvSpPr>
          <p:nvPr>
            <p:ph type="body" idx="1"/>
          </p:nvPr>
        </p:nvSpPr>
        <p:spPr>
          <a:xfrm>
            <a:off x="630238" y="1004888"/>
            <a:ext cx="7804150" cy="647700"/>
          </a:xfrm>
        </p:spPr>
        <p:txBody>
          <a:bodyPr/>
          <a:lstStyle/>
          <a:p>
            <a:pPr algn="ctr"/>
            <a:r>
              <a:rPr lang="en-US" altLang="en-US" sz="3200"/>
              <a:t>Academic Vocabulary Routine</a:t>
            </a:r>
          </a:p>
        </p:txBody>
      </p:sp>
      <p:graphicFrame>
        <p:nvGraphicFramePr>
          <p:cNvPr id="16" name="Table 15">
            <a:extLst>
              <a:ext uri="{FF2B5EF4-FFF2-40B4-BE49-F238E27FC236}">
                <a16:creationId xmlns:a16="http://schemas.microsoft.com/office/drawing/2014/main" id="{C171152C-EEB6-436C-99B1-CC4DD9A2DED6}"/>
              </a:ext>
            </a:extLst>
          </p:cNvPr>
          <p:cNvGraphicFramePr>
            <a:graphicFrameLocks noGrp="1"/>
          </p:cNvGraphicFramePr>
          <p:nvPr/>
        </p:nvGraphicFramePr>
        <p:xfrm>
          <a:off x="892175" y="2649538"/>
          <a:ext cx="2979738" cy="2560635"/>
        </p:xfrm>
        <a:graphic>
          <a:graphicData uri="http://schemas.openxmlformats.org/drawingml/2006/table">
            <a:tbl>
              <a:tblPr firstRow="1" bandRow="1">
                <a:tableStyleId>{5C22544A-7EE6-4342-B048-85BDC9FD1C3A}</a:tableStyleId>
              </a:tblPr>
              <a:tblGrid>
                <a:gridCol w="1499097">
                  <a:extLst>
                    <a:ext uri="{9D8B030D-6E8A-4147-A177-3AD203B41FA5}">
                      <a16:colId xmlns:a16="http://schemas.microsoft.com/office/drawing/2014/main" val="1935163305"/>
                    </a:ext>
                  </a:extLst>
                </a:gridCol>
                <a:gridCol w="1480641">
                  <a:extLst>
                    <a:ext uri="{9D8B030D-6E8A-4147-A177-3AD203B41FA5}">
                      <a16:colId xmlns:a16="http://schemas.microsoft.com/office/drawing/2014/main" val="2060401310"/>
                    </a:ext>
                  </a:extLst>
                </a:gridCol>
              </a:tblGrid>
              <a:tr h="365805">
                <a:tc gridSpan="2">
                  <a:txBody>
                    <a:bodyPr/>
                    <a:lstStyle/>
                    <a:p>
                      <a:pPr algn="ctr"/>
                      <a:r>
                        <a:rPr lang="en-US" sz="1800" dirty="0"/>
                        <a:t>Deep Processing Words</a:t>
                      </a:r>
                    </a:p>
                  </a:txBody>
                  <a:tcPr marL="91442" marR="91442" marT="45708" marB="45708"/>
                </a:tc>
                <a:tc hMerge="1">
                  <a:txBody>
                    <a:bodyPr/>
                    <a:lstStyle/>
                    <a:p>
                      <a:endParaRPr lang="en-US" dirty="0"/>
                    </a:p>
                  </a:txBody>
                  <a:tcPr/>
                </a:tc>
                <a:extLst>
                  <a:ext uri="{0D108BD9-81ED-4DB2-BD59-A6C34878D82A}">
                    <a16:rowId xmlns:a16="http://schemas.microsoft.com/office/drawing/2014/main" val="3628845861"/>
                  </a:ext>
                </a:extLst>
              </a:tr>
              <a:tr h="365805">
                <a:tc>
                  <a:txBody>
                    <a:bodyPr/>
                    <a:lstStyle/>
                    <a:p>
                      <a:r>
                        <a:rPr lang="en-US" sz="1800" dirty="0"/>
                        <a:t>Compare</a:t>
                      </a:r>
                    </a:p>
                  </a:txBody>
                  <a:tcPr marL="91442" marR="91442" marT="45708" marB="45708"/>
                </a:tc>
                <a:tc>
                  <a:txBody>
                    <a:bodyPr/>
                    <a:lstStyle/>
                    <a:p>
                      <a:r>
                        <a:rPr lang="en-US" sz="1800" dirty="0"/>
                        <a:t>Decide</a:t>
                      </a:r>
                    </a:p>
                  </a:txBody>
                  <a:tcPr marL="91442" marR="91442" marT="45708" marB="45708"/>
                </a:tc>
                <a:extLst>
                  <a:ext uri="{0D108BD9-81ED-4DB2-BD59-A6C34878D82A}">
                    <a16:rowId xmlns:a16="http://schemas.microsoft.com/office/drawing/2014/main" val="3497832232"/>
                  </a:ext>
                </a:extLst>
              </a:tr>
              <a:tr h="365805">
                <a:tc>
                  <a:txBody>
                    <a:bodyPr/>
                    <a:lstStyle/>
                    <a:p>
                      <a:r>
                        <a:rPr lang="en-US" sz="1800" dirty="0"/>
                        <a:t>Categorize</a:t>
                      </a:r>
                    </a:p>
                  </a:txBody>
                  <a:tcPr marL="91442" marR="91442" marT="45708" marB="45708"/>
                </a:tc>
                <a:tc>
                  <a:txBody>
                    <a:bodyPr/>
                    <a:lstStyle/>
                    <a:p>
                      <a:r>
                        <a:rPr lang="en-US" sz="1800" dirty="0"/>
                        <a:t>Justify</a:t>
                      </a:r>
                    </a:p>
                  </a:txBody>
                  <a:tcPr marL="91442" marR="91442" marT="45708" marB="45708"/>
                </a:tc>
                <a:extLst>
                  <a:ext uri="{0D108BD9-81ED-4DB2-BD59-A6C34878D82A}">
                    <a16:rowId xmlns:a16="http://schemas.microsoft.com/office/drawing/2014/main" val="633704912"/>
                  </a:ext>
                </a:extLst>
              </a:tr>
              <a:tr h="365805">
                <a:tc>
                  <a:txBody>
                    <a:bodyPr/>
                    <a:lstStyle/>
                    <a:p>
                      <a:r>
                        <a:rPr lang="en-US" sz="1800" dirty="0"/>
                        <a:t>Design</a:t>
                      </a:r>
                    </a:p>
                  </a:txBody>
                  <a:tcPr marL="91442" marR="91442" marT="45708" marB="45708"/>
                </a:tc>
                <a:tc>
                  <a:txBody>
                    <a:bodyPr/>
                    <a:lstStyle/>
                    <a:p>
                      <a:r>
                        <a:rPr lang="en-US" sz="1800" dirty="0"/>
                        <a:t>Create</a:t>
                      </a:r>
                    </a:p>
                  </a:txBody>
                  <a:tcPr marL="91442" marR="91442" marT="45708" marB="45708"/>
                </a:tc>
                <a:extLst>
                  <a:ext uri="{0D108BD9-81ED-4DB2-BD59-A6C34878D82A}">
                    <a16:rowId xmlns:a16="http://schemas.microsoft.com/office/drawing/2014/main" val="3597105122"/>
                  </a:ext>
                </a:extLst>
              </a:tr>
              <a:tr h="365805">
                <a:tc>
                  <a:txBody>
                    <a:bodyPr/>
                    <a:lstStyle/>
                    <a:p>
                      <a:r>
                        <a:rPr lang="en-US" sz="1800" dirty="0"/>
                        <a:t>Contrast</a:t>
                      </a:r>
                    </a:p>
                  </a:txBody>
                  <a:tcPr marL="91442" marR="91442" marT="45708" marB="45708"/>
                </a:tc>
                <a:tc>
                  <a:txBody>
                    <a:bodyPr/>
                    <a:lstStyle/>
                    <a:p>
                      <a:r>
                        <a:rPr lang="en-US" sz="1800" dirty="0"/>
                        <a:t>Verify</a:t>
                      </a:r>
                    </a:p>
                  </a:txBody>
                  <a:tcPr marL="91442" marR="91442" marT="45708" marB="45708"/>
                </a:tc>
                <a:extLst>
                  <a:ext uri="{0D108BD9-81ED-4DB2-BD59-A6C34878D82A}">
                    <a16:rowId xmlns:a16="http://schemas.microsoft.com/office/drawing/2014/main" val="2305768382"/>
                  </a:ext>
                </a:extLst>
              </a:tr>
              <a:tr h="365805">
                <a:tc>
                  <a:txBody>
                    <a:bodyPr/>
                    <a:lstStyle/>
                    <a:p>
                      <a:r>
                        <a:rPr lang="en-US" sz="1800" dirty="0"/>
                        <a:t>Rate</a:t>
                      </a:r>
                    </a:p>
                  </a:txBody>
                  <a:tcPr marL="91442" marR="91442" marT="45708" marB="45708"/>
                </a:tc>
                <a:tc>
                  <a:txBody>
                    <a:bodyPr/>
                    <a:lstStyle/>
                    <a:p>
                      <a:r>
                        <a:rPr lang="en-US" sz="1800" dirty="0"/>
                        <a:t>Imagine</a:t>
                      </a:r>
                    </a:p>
                  </a:txBody>
                  <a:tcPr marL="91442" marR="91442" marT="45708" marB="45708"/>
                </a:tc>
                <a:extLst>
                  <a:ext uri="{0D108BD9-81ED-4DB2-BD59-A6C34878D82A}">
                    <a16:rowId xmlns:a16="http://schemas.microsoft.com/office/drawing/2014/main" val="3871166642"/>
                  </a:ext>
                </a:extLst>
              </a:tr>
              <a:tr h="365805">
                <a:tc>
                  <a:txBody>
                    <a:bodyPr/>
                    <a:lstStyle/>
                    <a:p>
                      <a:r>
                        <a:rPr lang="en-US" sz="1800" dirty="0"/>
                        <a:t>Recommend</a:t>
                      </a:r>
                    </a:p>
                  </a:txBody>
                  <a:tcPr marL="91442" marR="91442" marT="45708" marB="45708"/>
                </a:tc>
                <a:tc>
                  <a:txBody>
                    <a:bodyPr/>
                    <a:lstStyle/>
                    <a:p>
                      <a:r>
                        <a:rPr lang="en-US" sz="1800" dirty="0"/>
                        <a:t>Predict</a:t>
                      </a:r>
                    </a:p>
                  </a:txBody>
                  <a:tcPr marL="91442" marR="91442" marT="45708" marB="45708"/>
                </a:tc>
                <a:extLst>
                  <a:ext uri="{0D108BD9-81ED-4DB2-BD59-A6C34878D82A}">
                    <a16:rowId xmlns:a16="http://schemas.microsoft.com/office/drawing/2014/main" val="2734323695"/>
                  </a:ext>
                </a:extLst>
              </a:tr>
            </a:tbl>
          </a:graphicData>
        </a:graphic>
      </p:graphicFrame>
      <p:sp>
        <p:nvSpPr>
          <p:cNvPr id="18" name="TextBox 17">
            <a:extLst>
              <a:ext uri="{FF2B5EF4-FFF2-40B4-BE49-F238E27FC236}">
                <a16:creationId xmlns:a16="http://schemas.microsoft.com/office/drawing/2014/main" id="{D9AD06D6-9763-4E04-AAD8-40310D1FC0A5}"/>
              </a:ext>
            </a:extLst>
          </p:cNvPr>
          <p:cNvSpPr txBox="1"/>
          <p:nvPr/>
        </p:nvSpPr>
        <p:spPr>
          <a:xfrm>
            <a:off x="630238" y="1833563"/>
            <a:ext cx="7778750" cy="1476375"/>
          </a:xfrm>
          <a:prstGeom prst="rect">
            <a:avLst/>
          </a:prstGeom>
          <a:noFill/>
          <a:ln>
            <a:noFill/>
          </a:ln>
        </p:spPr>
        <p:txBody>
          <a:bodyPr>
            <a:spAutoFit/>
          </a:bodyPr>
          <a:lstStyle/>
          <a:p>
            <a:pPr eaLnBrk="1" fontAlgn="auto" hangingPunct="1">
              <a:spcBef>
                <a:spcPts val="0"/>
              </a:spcBef>
              <a:spcAft>
                <a:spcPts val="0"/>
              </a:spcAft>
              <a:defRPr/>
            </a:pPr>
            <a:r>
              <a:rPr lang="en-US" dirty="0"/>
              <a:t>5.   Engage in deep-processing activities by asking questions, using graphic </a:t>
            </a:r>
          </a:p>
          <a:p>
            <a:pPr eaLnBrk="1" fontAlgn="auto" hangingPunct="1">
              <a:spcBef>
                <a:spcPts val="0"/>
              </a:spcBef>
              <a:spcAft>
                <a:spcPts val="0"/>
              </a:spcAft>
              <a:defRPr/>
            </a:pPr>
            <a:r>
              <a:rPr lang="en-US" dirty="0"/>
              <a:t>       organizers, or having students act out the word.</a:t>
            </a:r>
          </a:p>
          <a:p>
            <a:pPr marL="342900" indent="-342900" eaLnBrk="1" fontAlgn="auto" hangingPunct="1">
              <a:spcBef>
                <a:spcPts val="0"/>
              </a:spcBef>
              <a:spcAft>
                <a:spcPts val="0"/>
              </a:spcAft>
              <a:buFontTx/>
              <a:buAutoNum type="arabicPeriod"/>
              <a:defRPr/>
            </a:pPr>
            <a:endParaRPr lang="en-US" dirty="0"/>
          </a:p>
          <a:p>
            <a:pPr marL="342900" indent="-342900" eaLnBrk="1" fontAlgn="auto" hangingPunct="1">
              <a:spcBef>
                <a:spcPts val="0"/>
              </a:spcBef>
              <a:spcAft>
                <a:spcPts val="0"/>
              </a:spcAft>
              <a:buFontTx/>
              <a:buAutoNum type="arabicPeriod"/>
              <a:defRPr/>
            </a:pPr>
            <a:endParaRPr lang="en-US" dirty="0"/>
          </a:p>
          <a:p>
            <a:pPr marL="342900" indent="-342900" eaLnBrk="1" fontAlgn="auto" hangingPunct="1">
              <a:spcBef>
                <a:spcPts val="0"/>
              </a:spcBef>
              <a:spcAft>
                <a:spcPts val="0"/>
              </a:spcAft>
              <a:buFontTx/>
              <a:buAutoNum type="arabicPeriod"/>
              <a:defRPr/>
            </a:pPr>
            <a:endParaRPr lang="en-US" dirty="0"/>
          </a:p>
        </p:txBody>
      </p:sp>
      <p:sp>
        <p:nvSpPr>
          <p:cNvPr id="47133" name="TextBox 18">
            <a:extLst>
              <a:ext uri="{FF2B5EF4-FFF2-40B4-BE49-F238E27FC236}">
                <a16:creationId xmlns:a16="http://schemas.microsoft.com/office/drawing/2014/main" id="{DF9C7FE0-5B8F-1E7B-D9A4-FF5496CE4CF1}"/>
              </a:ext>
            </a:extLst>
          </p:cNvPr>
          <p:cNvSpPr txBox="1">
            <a:spLocks noChangeArrowheads="1"/>
          </p:cNvSpPr>
          <p:nvPr/>
        </p:nvSpPr>
        <p:spPr bwMode="auto">
          <a:xfrm>
            <a:off x="766763" y="5630863"/>
            <a:ext cx="777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1800" dirty="0"/>
              <a:t>6.   Scaffold learning and provide opportunities to create powerful sentences with </a:t>
            </a:r>
            <a:br>
              <a:rPr lang="en-US" altLang="en-US" sz="1800" dirty="0"/>
            </a:br>
            <a:r>
              <a:rPr lang="en-US" altLang="en-US" sz="1800" dirty="0"/>
              <a:t>       the new word. </a:t>
            </a:r>
          </a:p>
        </p:txBody>
      </p:sp>
      <p:sp>
        <p:nvSpPr>
          <p:cNvPr id="2" name="Oval 1">
            <a:extLst>
              <a:ext uri="{FF2B5EF4-FFF2-40B4-BE49-F238E27FC236}">
                <a16:creationId xmlns:a16="http://schemas.microsoft.com/office/drawing/2014/main" id="{578F4119-99E4-40E0-924F-D0CD67C6406B}"/>
              </a:ext>
            </a:extLst>
          </p:cNvPr>
          <p:cNvSpPr/>
          <p:nvPr/>
        </p:nvSpPr>
        <p:spPr>
          <a:xfrm>
            <a:off x="5800725" y="3443288"/>
            <a:ext cx="979488" cy="587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7135" name="Group 57">
            <a:extLst>
              <a:ext uri="{FF2B5EF4-FFF2-40B4-BE49-F238E27FC236}">
                <a16:creationId xmlns:a16="http://schemas.microsoft.com/office/drawing/2014/main" id="{185F7676-6C86-558D-0CB3-60F8FAC45612}"/>
              </a:ext>
            </a:extLst>
          </p:cNvPr>
          <p:cNvGrpSpPr>
            <a:grpSpLocks/>
          </p:cNvGrpSpPr>
          <p:nvPr/>
        </p:nvGrpSpPr>
        <p:grpSpPr bwMode="auto">
          <a:xfrm>
            <a:off x="4205288" y="2686050"/>
            <a:ext cx="4314825" cy="2090738"/>
            <a:chOff x="4205418" y="2685567"/>
            <a:chExt cx="4314820" cy="2090852"/>
          </a:xfrm>
        </p:grpSpPr>
        <p:cxnSp>
          <p:nvCxnSpPr>
            <p:cNvPr id="32" name="Straight Arrow Connector 31">
              <a:extLst>
                <a:ext uri="{FF2B5EF4-FFF2-40B4-BE49-F238E27FC236}">
                  <a16:creationId xmlns:a16="http://schemas.microsoft.com/office/drawing/2014/main" id="{BAFDE7DA-7ACC-40A8-8161-0F9C08DC2073}"/>
                </a:ext>
              </a:extLst>
            </p:cNvPr>
            <p:cNvCxnSpPr/>
            <p:nvPr/>
          </p:nvCxnSpPr>
          <p:spPr>
            <a:xfrm flipH="1">
              <a:off x="5838953" y="3847680"/>
              <a:ext cx="441324" cy="51120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4957312-BEE2-4CF0-8412-9E7031FB9C99}"/>
                </a:ext>
              </a:extLst>
            </p:cNvPr>
            <p:cNvCxnSpPr/>
            <p:nvPr/>
          </p:nvCxnSpPr>
          <p:spPr>
            <a:xfrm>
              <a:off x="6297741" y="3088814"/>
              <a:ext cx="0" cy="67631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8D4D92-A1F5-4E7D-AA73-84792EB7CDD1}"/>
                </a:ext>
              </a:extLst>
            </p:cNvPr>
            <p:cNvCxnSpPr/>
            <p:nvPr/>
          </p:nvCxnSpPr>
          <p:spPr>
            <a:xfrm flipV="1">
              <a:off x="5399217" y="3771476"/>
              <a:ext cx="1755773" cy="793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BB2E858-BA63-4AF8-B7D1-1E9DD5BCB246}"/>
                </a:ext>
              </a:extLst>
            </p:cNvPr>
            <p:cNvCxnSpPr/>
            <p:nvPr/>
          </p:nvCxnSpPr>
          <p:spPr>
            <a:xfrm>
              <a:off x="6243766" y="3696860"/>
              <a:ext cx="603249" cy="6366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140" name="TextBox 2">
              <a:extLst>
                <a:ext uri="{FF2B5EF4-FFF2-40B4-BE49-F238E27FC236}">
                  <a16:creationId xmlns:a16="http://schemas.microsoft.com/office/drawing/2014/main" id="{E1AB3809-DB93-704D-6347-5CADCB2D466C}"/>
                </a:ext>
              </a:extLst>
            </p:cNvPr>
            <p:cNvSpPr txBox="1">
              <a:spLocks noChangeArrowheads="1"/>
            </p:cNvSpPr>
            <p:nvPr/>
          </p:nvSpPr>
          <p:spPr bwMode="auto">
            <a:xfrm>
              <a:off x="5742451" y="3432357"/>
              <a:ext cx="1266415" cy="65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None/>
              </a:pPr>
              <a:r>
                <a:rPr lang="en-US" altLang="en-US" sz="1800" dirty="0">
                  <a:latin typeface="Calibri"/>
                  <a:ea typeface="Calibri"/>
                  <a:cs typeface="Arial"/>
                </a:rPr>
                <a:t>   Target          Word</a:t>
              </a:r>
              <a:endParaRPr lang="en-US" dirty="0"/>
            </a:p>
          </p:txBody>
        </p:sp>
        <p:sp>
          <p:nvSpPr>
            <p:cNvPr id="47141" name="TextBox 39">
              <a:extLst>
                <a:ext uri="{FF2B5EF4-FFF2-40B4-BE49-F238E27FC236}">
                  <a16:creationId xmlns:a16="http://schemas.microsoft.com/office/drawing/2014/main" id="{73CD6BDC-8A26-E3F3-EEF1-47C67CD14D1E}"/>
                </a:ext>
              </a:extLst>
            </p:cNvPr>
            <p:cNvSpPr txBox="1">
              <a:spLocks noChangeArrowheads="1"/>
            </p:cNvSpPr>
            <p:nvPr/>
          </p:nvSpPr>
          <p:spPr bwMode="auto">
            <a:xfrm>
              <a:off x="4205418" y="3579815"/>
              <a:ext cx="1143563"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Synonyms</a:t>
              </a:r>
            </a:p>
          </p:txBody>
        </p:sp>
        <p:sp>
          <p:nvSpPr>
            <p:cNvPr id="47142" name="TextBox 42">
              <a:extLst>
                <a:ext uri="{FF2B5EF4-FFF2-40B4-BE49-F238E27FC236}">
                  <a16:creationId xmlns:a16="http://schemas.microsoft.com/office/drawing/2014/main" id="{44F3772C-4A3A-9F68-00AD-089562E0980C}"/>
                </a:ext>
              </a:extLst>
            </p:cNvPr>
            <p:cNvSpPr txBox="1">
              <a:spLocks noChangeArrowheads="1"/>
            </p:cNvSpPr>
            <p:nvPr/>
          </p:nvSpPr>
          <p:spPr bwMode="auto">
            <a:xfrm>
              <a:off x="5761815" y="2685567"/>
              <a:ext cx="111034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Definition</a:t>
              </a:r>
            </a:p>
          </p:txBody>
        </p:sp>
        <p:sp>
          <p:nvSpPr>
            <p:cNvPr id="47143" name="TextBox 43">
              <a:extLst>
                <a:ext uri="{FF2B5EF4-FFF2-40B4-BE49-F238E27FC236}">
                  <a16:creationId xmlns:a16="http://schemas.microsoft.com/office/drawing/2014/main" id="{156D18AF-1468-8C1C-2CE6-50689CAAD709}"/>
                </a:ext>
              </a:extLst>
            </p:cNvPr>
            <p:cNvSpPr txBox="1">
              <a:spLocks noChangeArrowheads="1"/>
            </p:cNvSpPr>
            <p:nvPr/>
          </p:nvSpPr>
          <p:spPr bwMode="auto">
            <a:xfrm>
              <a:off x="7233004" y="3606884"/>
              <a:ext cx="128723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Antonyms</a:t>
              </a:r>
            </a:p>
          </p:txBody>
        </p:sp>
        <p:sp>
          <p:nvSpPr>
            <p:cNvPr id="47144" name="TextBox 44">
              <a:extLst>
                <a:ext uri="{FF2B5EF4-FFF2-40B4-BE49-F238E27FC236}">
                  <a16:creationId xmlns:a16="http://schemas.microsoft.com/office/drawing/2014/main" id="{21117803-3FAC-E960-DDBD-0A72C5C2382F}"/>
                </a:ext>
              </a:extLst>
            </p:cNvPr>
            <p:cNvSpPr txBox="1">
              <a:spLocks noChangeArrowheads="1"/>
            </p:cNvSpPr>
            <p:nvPr/>
          </p:nvSpPr>
          <p:spPr bwMode="auto">
            <a:xfrm>
              <a:off x="6401917" y="4407087"/>
              <a:ext cx="158503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Non-examples</a:t>
              </a:r>
            </a:p>
          </p:txBody>
        </p:sp>
        <p:sp>
          <p:nvSpPr>
            <p:cNvPr id="47145" name="TextBox 45">
              <a:extLst>
                <a:ext uri="{FF2B5EF4-FFF2-40B4-BE49-F238E27FC236}">
                  <a16:creationId xmlns:a16="http://schemas.microsoft.com/office/drawing/2014/main" id="{EB0C52DA-E178-B83E-C584-4D7808C5481F}"/>
                </a:ext>
              </a:extLst>
            </p:cNvPr>
            <p:cNvSpPr txBox="1">
              <a:spLocks noChangeArrowheads="1"/>
            </p:cNvSpPr>
            <p:nvPr/>
          </p:nvSpPr>
          <p:spPr bwMode="auto">
            <a:xfrm>
              <a:off x="4989383" y="4407087"/>
              <a:ext cx="111034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Examples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90700F1-3852-BE9B-B2AF-1D15CBD4BBF4}"/>
              </a:ext>
            </a:extLst>
          </p:cNvPr>
          <p:cNvSpPr>
            <a:spLocks noGrp="1"/>
          </p:cNvSpPr>
          <p:nvPr>
            <p:ph type="title"/>
          </p:nvPr>
        </p:nvSpPr>
        <p:spPr>
          <a:xfrm>
            <a:off x="1060450" y="2735263"/>
            <a:ext cx="7013575" cy="1076325"/>
          </a:xfrm>
        </p:spPr>
        <p:txBody>
          <a:bodyPr/>
          <a:lstStyle/>
          <a:p>
            <a:pPr eaLnBrk="1" hangingPunct="1"/>
            <a:r>
              <a:rPr altLang="en-US"/>
              <a:t>Morphology</a:t>
            </a:r>
          </a:p>
        </p:txBody>
      </p:sp>
      <p:pic>
        <p:nvPicPr>
          <p:cNvPr id="49155" name="Picture 5" descr="https://i.pinimg.com/564x/22/3e/2d/223e2de432f186b1d2362df4d85b50ba.jpg">
            <a:extLst>
              <a:ext uri="{FF2B5EF4-FFF2-40B4-BE49-F238E27FC236}">
                <a16:creationId xmlns:a16="http://schemas.microsoft.com/office/drawing/2014/main" id="{5A2A9448-AA63-EE66-B91E-BAED5DD3E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078288"/>
            <a:ext cx="2870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
            <a:extLst>
              <a:ext uri="{FF2B5EF4-FFF2-40B4-BE49-F238E27FC236}">
                <a16:creationId xmlns:a16="http://schemas.microsoft.com/office/drawing/2014/main" id="{74AC8518-4240-E90C-3B00-F4D3A7205770}"/>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558DC82C-1FB3-3B8A-F68E-5442CD7372FB}"/>
              </a:ext>
            </a:extLst>
          </p:cNvPr>
          <p:cNvSpPr>
            <a:spLocks noGrp="1"/>
          </p:cNvSpPr>
          <p:nvPr>
            <p:ph type="body" idx="1"/>
          </p:nvPr>
        </p:nvSpPr>
        <p:spPr>
          <a:xfrm>
            <a:off x="581025" y="825500"/>
            <a:ext cx="7983538" cy="647700"/>
          </a:xfrm>
        </p:spPr>
        <p:txBody>
          <a:bodyPr/>
          <a:lstStyle/>
          <a:p>
            <a:pPr algn="ctr"/>
            <a:r>
              <a:rPr lang="en-US" altLang="en-US" sz="3200"/>
              <a:t>Morphology </a:t>
            </a:r>
          </a:p>
        </p:txBody>
      </p:sp>
      <p:sp>
        <p:nvSpPr>
          <p:cNvPr id="51203" name="Content Placeholder 2">
            <a:extLst>
              <a:ext uri="{FF2B5EF4-FFF2-40B4-BE49-F238E27FC236}">
                <a16:creationId xmlns:a16="http://schemas.microsoft.com/office/drawing/2014/main" id="{B85F63A0-18E7-6A76-3E4E-E55E7FBBC4EC}"/>
              </a:ext>
            </a:extLst>
          </p:cNvPr>
          <p:cNvSpPr>
            <a:spLocks noGrp="1"/>
          </p:cNvSpPr>
          <p:nvPr>
            <p:ph sz="half" idx="2"/>
          </p:nvPr>
        </p:nvSpPr>
        <p:spPr>
          <a:xfrm>
            <a:off x="579438" y="1557338"/>
            <a:ext cx="7985125" cy="6249987"/>
          </a:xfrm>
        </p:spPr>
        <p:txBody>
          <a:bodyPr/>
          <a:lstStyle/>
          <a:p>
            <a:pPr marL="0" indent="0">
              <a:buNone/>
            </a:pPr>
            <a:r>
              <a:rPr lang="en-US" altLang="en-US" sz="1800" b="1" dirty="0">
                <a:latin typeface="Calibri"/>
                <a:ea typeface="Calibri"/>
                <a:cs typeface="Calibri"/>
              </a:rPr>
              <a:t>ELA.5.V.1.2</a:t>
            </a:r>
            <a:r>
              <a:rPr lang="en-US" altLang="en-US" sz="1800" dirty="0">
                <a:latin typeface="Calibri"/>
                <a:ea typeface="Calibri"/>
                <a:cs typeface="Calibri"/>
              </a:rPr>
              <a:t> Apply knowledge of Greek and Latin roots and affixes, recognizing the connection between affixes and parts of speech, to determine the meaning of unfamiliar words in grade-level content. </a:t>
            </a:r>
            <a:endParaRPr lang="en-US" altLang="en-US" sz="1800"/>
          </a:p>
          <a:p>
            <a:pPr marL="0" indent="0">
              <a:buFont typeface="Arial" panose="020B0604020202020204" pitchFamily="34" charset="0"/>
              <a:buNone/>
            </a:pPr>
            <a:endParaRPr lang="en-US" altLang="en-US" sz="300"/>
          </a:p>
          <a:p>
            <a:pPr marL="0" indent="0">
              <a:buNone/>
            </a:pPr>
            <a:r>
              <a:rPr lang="en-US" altLang="en-US" sz="1800" b="1" dirty="0">
                <a:latin typeface="Calibri"/>
                <a:ea typeface="Calibri"/>
                <a:cs typeface="Calibri"/>
              </a:rPr>
              <a:t>ELA.4.V.1.2</a:t>
            </a:r>
            <a:r>
              <a:rPr lang="en-US" altLang="en-US" sz="1800" dirty="0">
                <a:latin typeface="Calibri"/>
                <a:ea typeface="Calibri"/>
                <a:cs typeface="Calibri"/>
              </a:rPr>
              <a:t> Apply knowledge of common Greek and Latin roots, base words, and affixes to determine the meaning of unfamiliar words in grade-level content. </a:t>
            </a:r>
            <a:endParaRPr lang="en-US" altLang="en-US" sz="1800" dirty="0">
              <a:ea typeface="Calibri"/>
              <a:cs typeface="Calibri"/>
            </a:endParaRPr>
          </a:p>
          <a:p>
            <a:pPr marL="0" indent="0">
              <a:buFont typeface="Arial" panose="020B0604020202020204" pitchFamily="34" charset="0"/>
              <a:buNone/>
            </a:pPr>
            <a:endParaRPr lang="en-US" altLang="en-US" sz="300"/>
          </a:p>
          <a:p>
            <a:pPr marL="0" indent="0">
              <a:buNone/>
            </a:pPr>
            <a:r>
              <a:rPr lang="en-US" altLang="en-US" sz="1800" b="1" dirty="0">
                <a:latin typeface="Calibri"/>
                <a:ea typeface="Calibri"/>
                <a:cs typeface="Calibri"/>
              </a:rPr>
              <a:t>ELA.3.V.1.2</a:t>
            </a:r>
            <a:r>
              <a:rPr lang="en-US" altLang="en-US" sz="1800" dirty="0">
                <a:latin typeface="Calibri"/>
                <a:ea typeface="Calibri"/>
                <a:cs typeface="Calibri"/>
              </a:rPr>
              <a:t> Identify and apply knowledge of common Greek and Latin roots, base words, and affixes to determine the meaning of unfamiliar words in grade-level content. </a:t>
            </a:r>
            <a:endParaRPr lang="en-US" altLang="en-US" sz="1800" dirty="0">
              <a:ea typeface="Calibri"/>
              <a:cs typeface="Calibri"/>
            </a:endParaRPr>
          </a:p>
          <a:p>
            <a:pPr marL="0" indent="0">
              <a:buFont typeface="Arial" panose="020B0604020202020204" pitchFamily="34" charset="0"/>
              <a:buNone/>
            </a:pPr>
            <a:endParaRPr lang="en-US" altLang="en-US" sz="300"/>
          </a:p>
          <a:p>
            <a:pPr marL="0" indent="0">
              <a:buNone/>
            </a:pPr>
            <a:r>
              <a:rPr lang="en-US" altLang="en-US" sz="1800" b="1" dirty="0">
                <a:latin typeface="Calibri"/>
                <a:ea typeface="Calibri"/>
                <a:cs typeface="Calibri"/>
              </a:rPr>
              <a:t>ELA.2.V.1.2</a:t>
            </a:r>
            <a:r>
              <a:rPr lang="en-US" altLang="en-US" sz="1800" dirty="0">
                <a:latin typeface="Calibri"/>
                <a:ea typeface="Calibri"/>
                <a:cs typeface="Calibri"/>
              </a:rPr>
              <a:t> Identify and use base words and affixes to determine the meaning of unfamiliar words in grade-level content. </a:t>
            </a:r>
            <a:endParaRPr lang="en-US" altLang="en-US" sz="1800" dirty="0">
              <a:ea typeface="Calibri"/>
              <a:cs typeface="Calibri"/>
            </a:endParaRPr>
          </a:p>
          <a:p>
            <a:pPr marL="0" indent="0">
              <a:buFont typeface="Arial" panose="020B0604020202020204" pitchFamily="34" charset="0"/>
              <a:buNone/>
            </a:pPr>
            <a:endParaRPr lang="en-US" altLang="en-US" sz="300"/>
          </a:p>
          <a:p>
            <a:pPr marL="0" indent="0">
              <a:buFont typeface="Arial" panose="020B0604020202020204" pitchFamily="34" charset="0"/>
              <a:buNone/>
            </a:pPr>
            <a:r>
              <a:rPr lang="en-US" altLang="en-US" sz="1800" b="1" dirty="0">
                <a:latin typeface="Calibri"/>
                <a:ea typeface="Calibri"/>
                <a:cs typeface="Calibri"/>
              </a:rPr>
              <a:t>ELA.1.V.1.2</a:t>
            </a:r>
            <a:r>
              <a:rPr lang="en-US" altLang="en-US" sz="1800" dirty="0">
                <a:latin typeface="Calibri"/>
                <a:ea typeface="Calibri"/>
                <a:cs typeface="Calibri"/>
              </a:rPr>
              <a:t> Identify and use frequently occurring base words and their common inflections in grade-level content. ELA.K.V.1.2 Ask and answer questions about unfamiliar words in grade-level content.</a:t>
            </a:r>
            <a:endParaRPr lang="en-US" altLang="en-US" sz="1800" dirty="0">
              <a:ea typeface="Calibri"/>
              <a:cs typeface="Calibri"/>
            </a:endParaRPr>
          </a:p>
          <a:p>
            <a:pPr marL="0" indent="0">
              <a:buFont typeface="Arial" panose="020B0604020202020204" pitchFamily="34" charset="0"/>
              <a:buNone/>
            </a:pPr>
            <a:endParaRPr lang="en-US" altLang="en-US" sz="300"/>
          </a:p>
          <a:p>
            <a:pPr marL="0" indent="0">
              <a:buFont typeface="Arial" panose="020B0604020202020204" pitchFamily="34" charset="0"/>
              <a:buNone/>
            </a:pPr>
            <a:r>
              <a:rPr lang="en-US" altLang="en-US" sz="1800" b="1" dirty="0">
                <a:latin typeface="Calibri"/>
                <a:ea typeface="Calibri"/>
                <a:cs typeface="Calibri"/>
              </a:rPr>
              <a:t>ELA.K.V.1.2</a:t>
            </a:r>
            <a:r>
              <a:rPr lang="en-US" altLang="en-US" sz="1800" dirty="0">
                <a:latin typeface="Calibri"/>
                <a:ea typeface="Calibri"/>
                <a:cs typeface="Calibri"/>
              </a:rPr>
              <a:t> Ask and answer questions about unfamiliar word in grade-level content.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1">
            <a:extLst>
              <a:ext uri="{FF2B5EF4-FFF2-40B4-BE49-F238E27FC236}">
                <a16:creationId xmlns:a16="http://schemas.microsoft.com/office/drawing/2014/main" id="{B6900C6F-BD5A-CDBF-266B-347FD884DDBD}"/>
              </a:ext>
            </a:extLst>
          </p:cNvPr>
          <p:cNvSpPr>
            <a:spLocks noGrp="1"/>
          </p:cNvSpPr>
          <p:nvPr>
            <p:ph type="body" idx="1"/>
          </p:nvPr>
        </p:nvSpPr>
        <p:spPr>
          <a:xfrm>
            <a:off x="630238" y="1144588"/>
            <a:ext cx="7983537" cy="647700"/>
          </a:xfrm>
        </p:spPr>
        <p:txBody>
          <a:bodyPr/>
          <a:lstStyle/>
          <a:p>
            <a:pPr algn="ctr"/>
            <a:r>
              <a:rPr lang="en-US" altLang="en-US" sz="3200"/>
              <a:t>Morphology </a:t>
            </a:r>
          </a:p>
        </p:txBody>
      </p:sp>
      <p:sp>
        <p:nvSpPr>
          <p:cNvPr id="9" name="Rectangle 8">
            <a:extLst>
              <a:ext uri="{FF2B5EF4-FFF2-40B4-BE49-F238E27FC236}">
                <a16:creationId xmlns:a16="http://schemas.microsoft.com/office/drawing/2014/main" id="{D32BDE27-C0D4-4D73-851F-479C6D7D08F3}"/>
              </a:ext>
            </a:extLst>
          </p:cNvPr>
          <p:cNvSpPr/>
          <p:nvPr/>
        </p:nvSpPr>
        <p:spPr>
          <a:xfrm>
            <a:off x="630238" y="1998663"/>
            <a:ext cx="7983537" cy="784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2" name="Rectangle 5">
            <a:extLst>
              <a:ext uri="{FF2B5EF4-FFF2-40B4-BE49-F238E27FC236}">
                <a16:creationId xmlns:a16="http://schemas.microsoft.com/office/drawing/2014/main" id="{7484F5CD-F4DD-91E8-6CE8-8A4F0D03D187}"/>
              </a:ext>
            </a:extLst>
          </p:cNvPr>
          <p:cNvSpPr>
            <a:spLocks noChangeArrowheads="1"/>
          </p:cNvSpPr>
          <p:nvPr/>
        </p:nvSpPr>
        <p:spPr bwMode="auto">
          <a:xfrm>
            <a:off x="1166813" y="2168525"/>
            <a:ext cx="7780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t>Morpheme: smallest meaningful unit in a language</a:t>
            </a:r>
          </a:p>
        </p:txBody>
      </p:sp>
      <p:sp>
        <p:nvSpPr>
          <p:cNvPr id="53253" name="Rectangle 5">
            <a:extLst>
              <a:ext uri="{FF2B5EF4-FFF2-40B4-BE49-F238E27FC236}">
                <a16:creationId xmlns:a16="http://schemas.microsoft.com/office/drawing/2014/main" id="{6F4FC44B-2ED3-B6BD-C242-E5343695A8B7}"/>
              </a:ext>
            </a:extLst>
          </p:cNvPr>
          <p:cNvSpPr>
            <a:spLocks noChangeArrowheads="1"/>
          </p:cNvSpPr>
          <p:nvPr/>
        </p:nvSpPr>
        <p:spPr bwMode="auto">
          <a:xfrm>
            <a:off x="1711325" y="3081338"/>
            <a:ext cx="5821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t>How many morphemes are in the word cats?</a:t>
            </a:r>
          </a:p>
        </p:txBody>
      </p:sp>
      <p:sp>
        <p:nvSpPr>
          <p:cNvPr id="14" name="Rectangle 13">
            <a:extLst>
              <a:ext uri="{FF2B5EF4-FFF2-40B4-BE49-F238E27FC236}">
                <a16:creationId xmlns:a16="http://schemas.microsoft.com/office/drawing/2014/main" id="{8447FC6C-9132-4A23-891A-9FF204911D59}"/>
              </a:ext>
            </a:extLst>
          </p:cNvPr>
          <p:cNvSpPr/>
          <p:nvPr/>
        </p:nvSpPr>
        <p:spPr>
          <a:xfrm>
            <a:off x="2147888" y="3940175"/>
            <a:ext cx="2214562" cy="739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5">
            <a:extLst>
              <a:ext uri="{FF2B5EF4-FFF2-40B4-BE49-F238E27FC236}">
                <a16:creationId xmlns:a16="http://schemas.microsoft.com/office/drawing/2014/main" id="{F168DB2E-FB3E-482F-8D6F-7DD95C207D59}"/>
              </a:ext>
            </a:extLst>
          </p:cNvPr>
          <p:cNvSpPr>
            <a:spLocks noChangeArrowheads="1"/>
          </p:cNvSpPr>
          <p:nvPr/>
        </p:nvSpPr>
        <p:spPr bwMode="auto">
          <a:xfrm>
            <a:off x="2489200" y="3902075"/>
            <a:ext cx="1768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defRPr/>
            </a:pPr>
            <a:r>
              <a:rPr lang="en-US" altLang="en-US" sz="4000" spc="800" dirty="0"/>
              <a:t>cats</a:t>
            </a:r>
          </a:p>
        </p:txBody>
      </p:sp>
      <p:sp>
        <p:nvSpPr>
          <p:cNvPr id="11" name="Oval 10">
            <a:extLst>
              <a:ext uri="{FF2B5EF4-FFF2-40B4-BE49-F238E27FC236}">
                <a16:creationId xmlns:a16="http://schemas.microsoft.com/office/drawing/2014/main" id="{32FADA50-9755-4CC3-A2CF-4540A6E0132A}"/>
              </a:ext>
            </a:extLst>
          </p:cNvPr>
          <p:cNvSpPr/>
          <p:nvPr/>
        </p:nvSpPr>
        <p:spPr>
          <a:xfrm>
            <a:off x="2508250" y="4025900"/>
            <a:ext cx="9525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A54FEEAC-A026-4B25-B0D1-D13E64633D92}"/>
              </a:ext>
            </a:extLst>
          </p:cNvPr>
          <p:cNvSpPr/>
          <p:nvPr/>
        </p:nvSpPr>
        <p:spPr>
          <a:xfrm>
            <a:off x="3460750" y="4071938"/>
            <a:ext cx="341313"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 Arrow Callout 24">
            <a:extLst>
              <a:ext uri="{FF2B5EF4-FFF2-40B4-BE49-F238E27FC236}">
                <a16:creationId xmlns:a16="http://schemas.microsoft.com/office/drawing/2014/main" id="{AA00F19B-7250-4126-894E-B7D980866EA5}"/>
              </a:ext>
            </a:extLst>
          </p:cNvPr>
          <p:cNvSpPr/>
          <p:nvPr/>
        </p:nvSpPr>
        <p:spPr>
          <a:xfrm>
            <a:off x="2147888" y="4765675"/>
            <a:ext cx="1081087" cy="701675"/>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feline</a:t>
            </a:r>
          </a:p>
        </p:txBody>
      </p:sp>
      <p:sp>
        <p:nvSpPr>
          <p:cNvPr id="30" name="Up Arrow Callout 29">
            <a:extLst>
              <a:ext uri="{FF2B5EF4-FFF2-40B4-BE49-F238E27FC236}">
                <a16:creationId xmlns:a16="http://schemas.microsoft.com/office/drawing/2014/main" id="{B372209B-59F7-4059-ABD5-1DDFA0A6A33C}"/>
              </a:ext>
            </a:extLst>
          </p:cNvPr>
          <p:cNvSpPr/>
          <p:nvPr/>
        </p:nvSpPr>
        <p:spPr>
          <a:xfrm>
            <a:off x="3282950" y="4768850"/>
            <a:ext cx="1079500" cy="6985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more than one</a:t>
            </a:r>
          </a:p>
        </p:txBody>
      </p:sp>
      <p:grpSp>
        <p:nvGrpSpPr>
          <p:cNvPr id="27" name="Group 26">
            <a:extLst>
              <a:ext uri="{FF2B5EF4-FFF2-40B4-BE49-F238E27FC236}">
                <a16:creationId xmlns:a16="http://schemas.microsoft.com/office/drawing/2014/main" id="{5E543A7B-A8BF-CE6A-4BDA-E74B698AE3A7}"/>
              </a:ext>
            </a:extLst>
          </p:cNvPr>
          <p:cNvGrpSpPr>
            <a:grpSpLocks/>
          </p:cNvGrpSpPr>
          <p:nvPr/>
        </p:nvGrpSpPr>
        <p:grpSpPr bwMode="auto">
          <a:xfrm>
            <a:off x="4703763" y="3940175"/>
            <a:ext cx="2212975" cy="1527175"/>
            <a:chOff x="4703423" y="3939653"/>
            <a:chExt cx="2214032" cy="1527347"/>
          </a:xfrm>
        </p:grpSpPr>
        <p:sp>
          <p:nvSpPr>
            <p:cNvPr id="31" name="Rectangle 30">
              <a:extLst>
                <a:ext uri="{FF2B5EF4-FFF2-40B4-BE49-F238E27FC236}">
                  <a16:creationId xmlns:a16="http://schemas.microsoft.com/office/drawing/2014/main" id="{3A04DA6F-7657-4691-8026-5C6B267BAD09}"/>
                </a:ext>
              </a:extLst>
            </p:cNvPr>
            <p:cNvSpPr/>
            <p:nvPr/>
          </p:nvSpPr>
          <p:spPr>
            <a:xfrm>
              <a:off x="4703423" y="3939653"/>
              <a:ext cx="2214032" cy="1527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264" name="Picture 22" descr="Baby kittens in a group image - Free stock photo - Public ...">
              <a:extLst>
                <a:ext uri="{FF2B5EF4-FFF2-40B4-BE49-F238E27FC236}">
                  <a16:creationId xmlns:a16="http://schemas.microsoft.com/office/drawing/2014/main" id="{77552B21-DFFB-624A-BC03-9C46F310E54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55866" y="3962201"/>
              <a:ext cx="2117532" cy="119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34">
            <a:extLst>
              <a:ext uri="{FF2B5EF4-FFF2-40B4-BE49-F238E27FC236}">
                <a16:creationId xmlns:a16="http://schemas.microsoft.com/office/drawing/2014/main" id="{8D44FD78-B9F2-80A3-62C1-8EFF6F51A7E4}"/>
              </a:ext>
            </a:extLst>
          </p:cNvPr>
          <p:cNvSpPr>
            <a:spLocks noChangeArrowheads="1"/>
          </p:cNvSpPr>
          <p:nvPr/>
        </p:nvSpPr>
        <p:spPr bwMode="auto">
          <a:xfrm>
            <a:off x="4751388" y="5119688"/>
            <a:ext cx="278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more than one feline</a:t>
            </a:r>
          </a:p>
        </p:txBody>
      </p:sp>
      <p:sp>
        <p:nvSpPr>
          <p:cNvPr id="53262" name="Rectangle 15">
            <a:extLst>
              <a:ext uri="{FF2B5EF4-FFF2-40B4-BE49-F238E27FC236}">
                <a16:creationId xmlns:a16="http://schemas.microsoft.com/office/drawing/2014/main" id="{2532BD69-8CA7-4799-627D-1AD5D87C0E6F}"/>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5"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2">
            <a:extLst>
              <a:ext uri="{FF2B5EF4-FFF2-40B4-BE49-F238E27FC236}">
                <a16:creationId xmlns:a16="http://schemas.microsoft.com/office/drawing/2014/main" id="{34761659-BE1F-540D-B46A-E66DEAC11E6D}"/>
              </a:ext>
            </a:extLst>
          </p:cNvPr>
          <p:cNvSpPr txBox="1">
            <a:spLocks noChangeArrowheads="1"/>
          </p:cNvSpPr>
          <p:nvPr/>
        </p:nvSpPr>
        <p:spPr bwMode="auto">
          <a:xfrm>
            <a:off x="1050925" y="949325"/>
            <a:ext cx="7167563" cy="5356225"/>
          </a:xfrm>
          <a:prstGeom prst="rect">
            <a:avLst/>
          </a:prstGeom>
          <a:solidFill>
            <a:srgbClr val="00A88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endParaRPr lang="en-US" altLang="en-US" sz="1800"/>
          </a:p>
          <a:p>
            <a:pPr algn="ctr">
              <a:lnSpc>
                <a:spcPct val="100000"/>
              </a:lnSpc>
              <a:spcBef>
                <a:spcPct val="0"/>
              </a:spcBef>
              <a:buClrTx/>
              <a:buFontTx/>
              <a:buNone/>
            </a:pPr>
            <a:r>
              <a:rPr lang="en-US" altLang="en-US" sz="2400">
                <a:solidFill>
                  <a:schemeClr val="bg1"/>
                </a:solidFill>
              </a:rPr>
              <a:t>Why do we have noses that run and feet that smell?</a:t>
            </a:r>
          </a:p>
          <a:p>
            <a:pPr>
              <a:lnSpc>
                <a:spcPct val="100000"/>
              </a:lnSpc>
              <a:spcBef>
                <a:spcPct val="0"/>
              </a:spcBef>
              <a:buClrTx/>
              <a:buFontTx/>
              <a:buNone/>
            </a:pPr>
            <a:endParaRPr lang="en-US" altLang="en-US" sz="24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nSpc>
                <a:spcPct val="100000"/>
              </a:lnSpc>
              <a:spcBef>
                <a:spcPct val="0"/>
              </a:spcBef>
              <a:buClrTx/>
              <a:buFontTx/>
              <a:buNone/>
            </a:pPr>
            <a:endParaRPr lang="en-US" altLang="en-US" sz="1800"/>
          </a:p>
          <a:p>
            <a:pPr algn="ctr">
              <a:lnSpc>
                <a:spcPct val="100000"/>
              </a:lnSpc>
              <a:spcBef>
                <a:spcPct val="0"/>
              </a:spcBef>
              <a:buClrTx/>
              <a:buFontTx/>
              <a:buNone/>
            </a:pPr>
            <a:r>
              <a:rPr lang="en-US" altLang="en-US" sz="2400">
                <a:solidFill>
                  <a:schemeClr val="bg1"/>
                </a:solidFill>
              </a:rPr>
              <a:t>English is a funny language!</a:t>
            </a:r>
          </a:p>
          <a:p>
            <a:pPr algn="ctr">
              <a:lnSpc>
                <a:spcPct val="100000"/>
              </a:lnSpc>
              <a:spcBef>
                <a:spcPct val="0"/>
              </a:spcBef>
              <a:buClrTx/>
              <a:buFontTx/>
              <a:buNone/>
            </a:pPr>
            <a:endParaRPr lang="en-US" altLang="en-US" sz="1800"/>
          </a:p>
        </p:txBody>
      </p:sp>
      <p:pic>
        <p:nvPicPr>
          <p:cNvPr id="18435" name="Picture 2" descr="Sponsored image">
            <a:extLst>
              <a:ext uri="{FF2B5EF4-FFF2-40B4-BE49-F238E27FC236}">
                <a16:creationId xmlns:a16="http://schemas.microsoft.com/office/drawing/2014/main" id="{2B158C1A-EF3D-DE00-FC9F-C762F8FA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73250"/>
            <a:ext cx="48482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a:extLst>
              <a:ext uri="{FF2B5EF4-FFF2-40B4-BE49-F238E27FC236}">
                <a16:creationId xmlns:a16="http://schemas.microsoft.com/office/drawing/2014/main" id="{0C65FCAA-AB61-9E01-3951-5B1A07FF775E}"/>
              </a:ext>
            </a:extLst>
          </p:cNvPr>
          <p:cNvSpPr>
            <a:spLocks noGrp="1"/>
          </p:cNvSpPr>
          <p:nvPr>
            <p:ph type="body" idx="1"/>
          </p:nvPr>
        </p:nvSpPr>
        <p:spPr>
          <a:xfrm>
            <a:off x="630238" y="1144588"/>
            <a:ext cx="7983537" cy="647700"/>
          </a:xfrm>
        </p:spPr>
        <p:txBody>
          <a:bodyPr/>
          <a:lstStyle/>
          <a:p>
            <a:pPr algn="ctr"/>
            <a:r>
              <a:rPr lang="en-US" altLang="en-US" sz="3200"/>
              <a:t>Morphology </a:t>
            </a:r>
          </a:p>
        </p:txBody>
      </p:sp>
      <p:sp>
        <p:nvSpPr>
          <p:cNvPr id="9" name="Rectangle 8">
            <a:extLst>
              <a:ext uri="{FF2B5EF4-FFF2-40B4-BE49-F238E27FC236}">
                <a16:creationId xmlns:a16="http://schemas.microsoft.com/office/drawing/2014/main" id="{87E64B3D-CC1E-4BBF-B2A5-3D9D3ABFA208}"/>
              </a:ext>
            </a:extLst>
          </p:cNvPr>
          <p:cNvSpPr/>
          <p:nvPr/>
        </p:nvSpPr>
        <p:spPr>
          <a:xfrm>
            <a:off x="630238" y="2005013"/>
            <a:ext cx="7983537" cy="784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0" name="Rectangle 5">
            <a:extLst>
              <a:ext uri="{FF2B5EF4-FFF2-40B4-BE49-F238E27FC236}">
                <a16:creationId xmlns:a16="http://schemas.microsoft.com/office/drawing/2014/main" id="{CBC52E1B-28C5-326D-3449-E132B274C7B0}"/>
              </a:ext>
            </a:extLst>
          </p:cNvPr>
          <p:cNvSpPr>
            <a:spLocks noChangeArrowheads="1"/>
          </p:cNvSpPr>
          <p:nvPr/>
        </p:nvSpPr>
        <p:spPr bwMode="auto">
          <a:xfrm>
            <a:off x="630238" y="1982788"/>
            <a:ext cx="7983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t>Morphological Awareness: the recognition, understanding and use of word parts that carry significance in meaning</a:t>
            </a:r>
          </a:p>
        </p:txBody>
      </p:sp>
      <p:graphicFrame>
        <p:nvGraphicFramePr>
          <p:cNvPr id="28" name="Table 27">
            <a:extLst>
              <a:ext uri="{FF2B5EF4-FFF2-40B4-BE49-F238E27FC236}">
                <a16:creationId xmlns:a16="http://schemas.microsoft.com/office/drawing/2014/main" id="{8187FC3F-26B4-476A-88F3-1BAE0A55B7F4}"/>
              </a:ext>
            </a:extLst>
          </p:cNvPr>
          <p:cNvGraphicFramePr>
            <a:graphicFrameLocks noGrp="1"/>
          </p:cNvGraphicFramePr>
          <p:nvPr/>
        </p:nvGraphicFramePr>
        <p:xfrm>
          <a:off x="630238" y="3122613"/>
          <a:ext cx="7983537" cy="2447923"/>
        </p:xfrm>
        <a:graphic>
          <a:graphicData uri="http://schemas.openxmlformats.org/drawingml/2006/table">
            <a:tbl>
              <a:tblPr firstRow="1" bandRow="1">
                <a:tableStyleId>{5C22544A-7EE6-4342-B048-85BDC9FD1C3A}</a:tableStyleId>
              </a:tblPr>
              <a:tblGrid>
                <a:gridCol w="1648390">
                  <a:extLst>
                    <a:ext uri="{9D8B030D-6E8A-4147-A177-3AD203B41FA5}">
                      <a16:colId xmlns:a16="http://schemas.microsoft.com/office/drawing/2014/main" val="2338074512"/>
                    </a:ext>
                  </a:extLst>
                </a:gridCol>
                <a:gridCol w="1873045">
                  <a:extLst>
                    <a:ext uri="{9D8B030D-6E8A-4147-A177-3AD203B41FA5}">
                      <a16:colId xmlns:a16="http://schemas.microsoft.com/office/drawing/2014/main" val="1051805162"/>
                    </a:ext>
                  </a:extLst>
                </a:gridCol>
                <a:gridCol w="4462102">
                  <a:extLst>
                    <a:ext uri="{9D8B030D-6E8A-4147-A177-3AD203B41FA5}">
                      <a16:colId xmlns:a16="http://schemas.microsoft.com/office/drawing/2014/main" val="1844758920"/>
                    </a:ext>
                  </a:extLst>
                </a:gridCol>
              </a:tblGrid>
              <a:tr h="593958">
                <a:tc gridSpan="3">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282195"/>
                  </a:ext>
                </a:extLst>
              </a:tr>
              <a:tr h="370793">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222112"/>
                  </a:ext>
                </a:extLst>
              </a:tr>
              <a:tr h="370793">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7510867"/>
                  </a:ext>
                </a:extLst>
              </a:tr>
              <a:tr h="370793">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4624479"/>
                  </a:ext>
                </a:extLst>
              </a:tr>
              <a:tr h="370793">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953806"/>
                  </a:ext>
                </a:extLst>
              </a:tr>
              <a:tr h="370793">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1279819"/>
                  </a:ext>
                </a:extLst>
              </a:tr>
            </a:tbl>
          </a:graphicData>
        </a:graphic>
      </p:graphicFrame>
      <p:sp>
        <p:nvSpPr>
          <p:cNvPr id="55329" name="Rectangle 5">
            <a:extLst>
              <a:ext uri="{FF2B5EF4-FFF2-40B4-BE49-F238E27FC236}">
                <a16:creationId xmlns:a16="http://schemas.microsoft.com/office/drawing/2014/main" id="{623F5244-D9B1-261D-45D0-6F4E521EA97E}"/>
              </a:ext>
            </a:extLst>
          </p:cNvPr>
          <p:cNvSpPr>
            <a:spLocks noChangeArrowheads="1"/>
          </p:cNvSpPr>
          <p:nvPr/>
        </p:nvSpPr>
        <p:spPr bwMode="auto">
          <a:xfrm>
            <a:off x="1625600" y="3041650"/>
            <a:ext cx="5992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000" dirty="0"/>
              <a:t>Test your Morphological Awareness. </a:t>
            </a:r>
          </a:p>
          <a:p>
            <a:pPr algn="ctr">
              <a:lnSpc>
                <a:spcPct val="100000"/>
              </a:lnSpc>
              <a:spcBef>
                <a:spcPct val="0"/>
              </a:spcBef>
              <a:buClrTx/>
              <a:buFontTx/>
              <a:buNone/>
            </a:pPr>
            <a:r>
              <a:rPr lang="en-US" altLang="en-US" sz="2000" dirty="0"/>
              <a:t>How many morphemes are in each word below?</a:t>
            </a:r>
          </a:p>
        </p:txBody>
      </p:sp>
      <p:sp>
        <p:nvSpPr>
          <p:cNvPr id="55330" name="TextBox 31">
            <a:extLst>
              <a:ext uri="{FF2B5EF4-FFF2-40B4-BE49-F238E27FC236}">
                <a16:creationId xmlns:a16="http://schemas.microsoft.com/office/drawing/2014/main" id="{13105D67-0080-4193-0727-494EA2785D71}"/>
              </a:ext>
            </a:extLst>
          </p:cNvPr>
          <p:cNvSpPr txBox="1">
            <a:spLocks noChangeArrowheads="1"/>
          </p:cNvSpPr>
          <p:nvPr/>
        </p:nvSpPr>
        <p:spPr bwMode="auto">
          <a:xfrm>
            <a:off x="1106488" y="3740150"/>
            <a:ext cx="82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unkind</a:t>
            </a:r>
          </a:p>
        </p:txBody>
      </p:sp>
      <p:sp>
        <p:nvSpPr>
          <p:cNvPr id="55331" name="TextBox 32">
            <a:extLst>
              <a:ext uri="{FF2B5EF4-FFF2-40B4-BE49-F238E27FC236}">
                <a16:creationId xmlns:a16="http://schemas.microsoft.com/office/drawing/2014/main" id="{222007D5-DA84-87FA-9A37-2D450BCFD5D9}"/>
              </a:ext>
            </a:extLst>
          </p:cNvPr>
          <p:cNvSpPr txBox="1">
            <a:spLocks noChangeArrowheads="1"/>
          </p:cNvSpPr>
          <p:nvPr/>
        </p:nvSpPr>
        <p:spPr bwMode="auto">
          <a:xfrm>
            <a:off x="985838" y="4076700"/>
            <a:ext cx="1112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agreeable</a:t>
            </a:r>
          </a:p>
        </p:txBody>
      </p:sp>
      <p:sp>
        <p:nvSpPr>
          <p:cNvPr id="55332" name="TextBox 33">
            <a:extLst>
              <a:ext uri="{FF2B5EF4-FFF2-40B4-BE49-F238E27FC236}">
                <a16:creationId xmlns:a16="http://schemas.microsoft.com/office/drawing/2014/main" id="{B174B039-7B40-D94C-E778-F6185D07E239}"/>
              </a:ext>
            </a:extLst>
          </p:cNvPr>
          <p:cNvSpPr txBox="1">
            <a:spLocks noChangeArrowheads="1"/>
          </p:cNvSpPr>
          <p:nvPr/>
        </p:nvSpPr>
        <p:spPr bwMode="auto">
          <a:xfrm>
            <a:off x="1087438" y="4456113"/>
            <a:ext cx="912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mislead</a:t>
            </a:r>
          </a:p>
        </p:txBody>
      </p:sp>
      <p:sp>
        <p:nvSpPr>
          <p:cNvPr id="55333" name="TextBox 35">
            <a:extLst>
              <a:ext uri="{FF2B5EF4-FFF2-40B4-BE49-F238E27FC236}">
                <a16:creationId xmlns:a16="http://schemas.microsoft.com/office/drawing/2014/main" id="{9BBBDF6C-F212-B05E-CC15-3ADC6282EFC7}"/>
              </a:ext>
            </a:extLst>
          </p:cNvPr>
          <p:cNvSpPr txBox="1">
            <a:spLocks noChangeArrowheads="1"/>
          </p:cNvSpPr>
          <p:nvPr/>
        </p:nvSpPr>
        <p:spPr bwMode="auto">
          <a:xfrm>
            <a:off x="915988" y="4826000"/>
            <a:ext cx="125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painfulness</a:t>
            </a:r>
          </a:p>
        </p:txBody>
      </p:sp>
      <p:sp>
        <p:nvSpPr>
          <p:cNvPr id="55334" name="TextBox 42">
            <a:extLst>
              <a:ext uri="{FF2B5EF4-FFF2-40B4-BE49-F238E27FC236}">
                <a16:creationId xmlns:a16="http://schemas.microsoft.com/office/drawing/2014/main" id="{127E877C-DD4E-3AE4-126E-A0100F652B3A}"/>
              </a:ext>
            </a:extLst>
          </p:cNvPr>
          <p:cNvSpPr txBox="1">
            <a:spLocks noChangeArrowheads="1"/>
          </p:cNvSpPr>
          <p:nvPr/>
        </p:nvSpPr>
        <p:spPr bwMode="auto">
          <a:xfrm>
            <a:off x="954088" y="5183188"/>
            <a:ext cx="106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transport</a:t>
            </a:r>
          </a:p>
        </p:txBody>
      </p:sp>
      <p:sp>
        <p:nvSpPr>
          <p:cNvPr id="44" name="TextBox 43">
            <a:extLst>
              <a:ext uri="{FF2B5EF4-FFF2-40B4-BE49-F238E27FC236}">
                <a16:creationId xmlns:a16="http://schemas.microsoft.com/office/drawing/2014/main" id="{AA53FE00-FF93-437F-AE45-B24C967DE275}"/>
              </a:ext>
            </a:extLst>
          </p:cNvPr>
          <p:cNvSpPr txBox="1"/>
          <p:nvPr/>
        </p:nvSpPr>
        <p:spPr>
          <a:xfrm>
            <a:off x="2689225" y="3706813"/>
            <a:ext cx="1060450" cy="368300"/>
          </a:xfrm>
          <a:prstGeom prst="rect">
            <a:avLst/>
          </a:prstGeom>
          <a:noFill/>
        </p:spPr>
        <p:txBody>
          <a:bodyPr wrap="none">
            <a:spAutoFit/>
          </a:bodyPr>
          <a:lstStyle/>
          <a:p>
            <a:pPr>
              <a:defRPr/>
            </a:pPr>
            <a:r>
              <a:rPr lang="en-US" spc="300" dirty="0"/>
              <a:t>unkind</a:t>
            </a:r>
          </a:p>
        </p:txBody>
      </p:sp>
      <p:sp>
        <p:nvSpPr>
          <p:cNvPr id="45" name="Oval 44">
            <a:extLst>
              <a:ext uri="{FF2B5EF4-FFF2-40B4-BE49-F238E27FC236}">
                <a16:creationId xmlns:a16="http://schemas.microsoft.com/office/drawing/2014/main" id="{2E2C4C73-7081-4490-8757-DFA342D0483D}"/>
              </a:ext>
            </a:extLst>
          </p:cNvPr>
          <p:cNvSpPr/>
          <p:nvPr/>
        </p:nvSpPr>
        <p:spPr>
          <a:xfrm>
            <a:off x="2773363" y="3784600"/>
            <a:ext cx="274637" cy="274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a:extLst>
              <a:ext uri="{FF2B5EF4-FFF2-40B4-BE49-F238E27FC236}">
                <a16:creationId xmlns:a16="http://schemas.microsoft.com/office/drawing/2014/main" id="{C31DB7E2-3698-408D-B517-3BA2B04F1827}"/>
              </a:ext>
            </a:extLst>
          </p:cNvPr>
          <p:cNvSpPr/>
          <p:nvPr/>
        </p:nvSpPr>
        <p:spPr>
          <a:xfrm>
            <a:off x="3048000" y="3744913"/>
            <a:ext cx="647700" cy="32226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a:extLst>
              <a:ext uri="{FF2B5EF4-FFF2-40B4-BE49-F238E27FC236}">
                <a16:creationId xmlns:a16="http://schemas.microsoft.com/office/drawing/2014/main" id="{27E37EA4-54CC-46FB-9531-1B830C1C95CB}"/>
              </a:ext>
            </a:extLst>
          </p:cNvPr>
          <p:cNvSpPr txBox="1"/>
          <p:nvPr/>
        </p:nvSpPr>
        <p:spPr>
          <a:xfrm>
            <a:off x="2401888" y="4090988"/>
            <a:ext cx="1501775" cy="368300"/>
          </a:xfrm>
          <a:prstGeom prst="rect">
            <a:avLst/>
          </a:prstGeom>
          <a:noFill/>
        </p:spPr>
        <p:txBody>
          <a:bodyPr>
            <a:spAutoFit/>
          </a:bodyPr>
          <a:lstStyle/>
          <a:p>
            <a:pPr>
              <a:defRPr/>
            </a:pPr>
            <a:r>
              <a:rPr lang="en-US" spc="300" dirty="0"/>
              <a:t>agreeable</a:t>
            </a:r>
          </a:p>
        </p:txBody>
      </p:sp>
      <p:sp>
        <p:nvSpPr>
          <p:cNvPr id="48" name="TextBox 47">
            <a:extLst>
              <a:ext uri="{FF2B5EF4-FFF2-40B4-BE49-F238E27FC236}">
                <a16:creationId xmlns:a16="http://schemas.microsoft.com/office/drawing/2014/main" id="{1B54CC28-81FC-41BB-A650-B8745FC3EFF9}"/>
              </a:ext>
            </a:extLst>
          </p:cNvPr>
          <p:cNvSpPr txBox="1"/>
          <p:nvPr/>
        </p:nvSpPr>
        <p:spPr>
          <a:xfrm>
            <a:off x="2605088" y="4456113"/>
            <a:ext cx="1181100" cy="368300"/>
          </a:xfrm>
          <a:prstGeom prst="rect">
            <a:avLst/>
          </a:prstGeom>
          <a:noFill/>
        </p:spPr>
        <p:txBody>
          <a:bodyPr wrap="none">
            <a:spAutoFit/>
          </a:bodyPr>
          <a:lstStyle/>
          <a:p>
            <a:pPr>
              <a:defRPr/>
            </a:pPr>
            <a:r>
              <a:rPr lang="en-US" spc="300" dirty="0"/>
              <a:t>mislead</a:t>
            </a:r>
          </a:p>
        </p:txBody>
      </p:sp>
      <p:sp>
        <p:nvSpPr>
          <p:cNvPr id="49" name="TextBox 48">
            <a:extLst>
              <a:ext uri="{FF2B5EF4-FFF2-40B4-BE49-F238E27FC236}">
                <a16:creationId xmlns:a16="http://schemas.microsoft.com/office/drawing/2014/main" id="{62AA92C8-E295-4C59-AE10-CD155BCC36B9}"/>
              </a:ext>
            </a:extLst>
          </p:cNvPr>
          <p:cNvSpPr txBox="1"/>
          <p:nvPr/>
        </p:nvSpPr>
        <p:spPr>
          <a:xfrm>
            <a:off x="2344738" y="4799013"/>
            <a:ext cx="1676400" cy="368300"/>
          </a:xfrm>
          <a:prstGeom prst="rect">
            <a:avLst/>
          </a:prstGeom>
          <a:noFill/>
        </p:spPr>
        <p:txBody>
          <a:bodyPr wrap="none">
            <a:spAutoFit/>
          </a:bodyPr>
          <a:lstStyle/>
          <a:p>
            <a:pPr>
              <a:defRPr/>
            </a:pPr>
            <a:r>
              <a:rPr lang="en-US" spc="300" dirty="0"/>
              <a:t>painfulness</a:t>
            </a:r>
          </a:p>
        </p:txBody>
      </p:sp>
      <p:sp>
        <p:nvSpPr>
          <p:cNvPr id="50" name="TextBox 49">
            <a:extLst>
              <a:ext uri="{FF2B5EF4-FFF2-40B4-BE49-F238E27FC236}">
                <a16:creationId xmlns:a16="http://schemas.microsoft.com/office/drawing/2014/main" id="{5BD03680-8C39-406D-8E38-33CFCE299D92}"/>
              </a:ext>
            </a:extLst>
          </p:cNvPr>
          <p:cNvSpPr txBox="1"/>
          <p:nvPr/>
        </p:nvSpPr>
        <p:spPr>
          <a:xfrm>
            <a:off x="2432050" y="5180013"/>
            <a:ext cx="1406525" cy="369887"/>
          </a:xfrm>
          <a:prstGeom prst="rect">
            <a:avLst/>
          </a:prstGeom>
          <a:noFill/>
        </p:spPr>
        <p:txBody>
          <a:bodyPr wrap="none">
            <a:spAutoFit/>
          </a:bodyPr>
          <a:lstStyle/>
          <a:p>
            <a:pPr>
              <a:defRPr/>
            </a:pPr>
            <a:r>
              <a:rPr lang="en-US" spc="300" dirty="0"/>
              <a:t>transport</a:t>
            </a:r>
          </a:p>
        </p:txBody>
      </p:sp>
      <p:sp>
        <p:nvSpPr>
          <p:cNvPr id="53" name="TextBox 52">
            <a:extLst>
              <a:ext uri="{FF2B5EF4-FFF2-40B4-BE49-F238E27FC236}">
                <a16:creationId xmlns:a16="http://schemas.microsoft.com/office/drawing/2014/main" id="{DABF4772-E7B0-9124-137A-20E1AC006920}"/>
              </a:ext>
            </a:extLst>
          </p:cNvPr>
          <p:cNvSpPr txBox="1">
            <a:spLocks noChangeArrowheads="1"/>
          </p:cNvSpPr>
          <p:nvPr/>
        </p:nvSpPr>
        <p:spPr bwMode="auto">
          <a:xfrm>
            <a:off x="4251325" y="3709988"/>
            <a:ext cx="1277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rgbClr val="FF0000"/>
                </a:solidFill>
              </a:rPr>
              <a:t>not</a:t>
            </a:r>
            <a:r>
              <a:rPr lang="en-US" altLang="en-US" sz="1800"/>
              <a:t> </a:t>
            </a:r>
            <a:r>
              <a:rPr lang="en-US" altLang="en-US" sz="1800">
                <a:solidFill>
                  <a:srgbClr val="0070C0"/>
                </a:solidFill>
              </a:rPr>
              <a:t>friendly</a:t>
            </a:r>
          </a:p>
        </p:txBody>
      </p:sp>
      <p:sp>
        <p:nvSpPr>
          <p:cNvPr id="58" name="Oval 57">
            <a:extLst>
              <a:ext uri="{FF2B5EF4-FFF2-40B4-BE49-F238E27FC236}">
                <a16:creationId xmlns:a16="http://schemas.microsoft.com/office/drawing/2014/main" id="{8B887C2C-25AF-4D99-93F8-916F4A47FCBA}"/>
              </a:ext>
            </a:extLst>
          </p:cNvPr>
          <p:cNvSpPr/>
          <p:nvPr/>
        </p:nvSpPr>
        <p:spPr>
          <a:xfrm>
            <a:off x="2455863" y="4133850"/>
            <a:ext cx="744537"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a:extLst>
              <a:ext uri="{FF2B5EF4-FFF2-40B4-BE49-F238E27FC236}">
                <a16:creationId xmlns:a16="http://schemas.microsoft.com/office/drawing/2014/main" id="{31EBAFC7-4B95-4343-9E94-8DD5E87CB3D1}"/>
              </a:ext>
            </a:extLst>
          </p:cNvPr>
          <p:cNvSpPr/>
          <p:nvPr/>
        </p:nvSpPr>
        <p:spPr>
          <a:xfrm>
            <a:off x="3182938" y="4144963"/>
            <a:ext cx="604837" cy="30003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TextBox 59">
            <a:extLst>
              <a:ext uri="{FF2B5EF4-FFF2-40B4-BE49-F238E27FC236}">
                <a16:creationId xmlns:a16="http://schemas.microsoft.com/office/drawing/2014/main" id="{0A82C98B-B76A-33C1-EED2-E8FBD66859EA}"/>
              </a:ext>
            </a:extLst>
          </p:cNvPr>
          <p:cNvSpPr txBox="1">
            <a:spLocks noChangeArrowheads="1"/>
          </p:cNvSpPr>
          <p:nvPr/>
        </p:nvSpPr>
        <p:spPr bwMode="auto">
          <a:xfrm>
            <a:off x="4119563" y="4079875"/>
            <a:ext cx="4576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rgbClr val="0070C0"/>
                </a:solidFill>
              </a:rPr>
              <a:t>having the skill of </a:t>
            </a:r>
            <a:r>
              <a:rPr lang="en-US" altLang="en-US" sz="1800">
                <a:solidFill>
                  <a:srgbClr val="FF0000"/>
                </a:solidFill>
              </a:rPr>
              <a:t>deciding something together</a:t>
            </a:r>
          </a:p>
        </p:txBody>
      </p:sp>
      <p:sp>
        <p:nvSpPr>
          <p:cNvPr id="61" name="Oval 60">
            <a:extLst>
              <a:ext uri="{FF2B5EF4-FFF2-40B4-BE49-F238E27FC236}">
                <a16:creationId xmlns:a16="http://schemas.microsoft.com/office/drawing/2014/main" id="{BB79A3F3-6AF2-40B8-99CF-71A802532FD1}"/>
              </a:ext>
            </a:extLst>
          </p:cNvPr>
          <p:cNvSpPr/>
          <p:nvPr/>
        </p:nvSpPr>
        <p:spPr>
          <a:xfrm>
            <a:off x="2689225" y="4518025"/>
            <a:ext cx="430213"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a:extLst>
              <a:ext uri="{FF2B5EF4-FFF2-40B4-BE49-F238E27FC236}">
                <a16:creationId xmlns:a16="http://schemas.microsoft.com/office/drawing/2014/main" id="{564C3357-17B8-4173-8EF0-18402ADA9CCD}"/>
              </a:ext>
            </a:extLst>
          </p:cNvPr>
          <p:cNvSpPr/>
          <p:nvPr/>
        </p:nvSpPr>
        <p:spPr>
          <a:xfrm>
            <a:off x="3087688" y="4456113"/>
            <a:ext cx="608012" cy="3619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62">
            <a:extLst>
              <a:ext uri="{FF2B5EF4-FFF2-40B4-BE49-F238E27FC236}">
                <a16:creationId xmlns:a16="http://schemas.microsoft.com/office/drawing/2014/main" id="{A5CB4C93-185A-F8CD-C8E4-04A55FED5D9D}"/>
              </a:ext>
            </a:extLst>
          </p:cNvPr>
          <p:cNvSpPr txBox="1">
            <a:spLocks noChangeArrowheads="1"/>
          </p:cNvSpPr>
          <p:nvPr/>
        </p:nvSpPr>
        <p:spPr bwMode="auto">
          <a:xfrm>
            <a:off x="4157663" y="4445000"/>
            <a:ext cx="3021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rgbClr val="FF0000"/>
                </a:solidFill>
              </a:rPr>
              <a:t>wrongly </a:t>
            </a:r>
            <a:r>
              <a:rPr lang="en-US" altLang="en-US" sz="1800">
                <a:solidFill>
                  <a:srgbClr val="0070C0"/>
                </a:solidFill>
              </a:rPr>
              <a:t>guiding/guided/guide</a:t>
            </a:r>
          </a:p>
        </p:txBody>
      </p:sp>
      <p:sp>
        <p:nvSpPr>
          <p:cNvPr id="64" name="Oval 63">
            <a:extLst>
              <a:ext uri="{FF2B5EF4-FFF2-40B4-BE49-F238E27FC236}">
                <a16:creationId xmlns:a16="http://schemas.microsoft.com/office/drawing/2014/main" id="{B4668CC7-8081-4A69-8189-A265DAF6E447}"/>
              </a:ext>
            </a:extLst>
          </p:cNvPr>
          <p:cNvSpPr/>
          <p:nvPr/>
        </p:nvSpPr>
        <p:spPr>
          <a:xfrm>
            <a:off x="2389188" y="4860925"/>
            <a:ext cx="574675"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a:extLst>
              <a:ext uri="{FF2B5EF4-FFF2-40B4-BE49-F238E27FC236}">
                <a16:creationId xmlns:a16="http://schemas.microsoft.com/office/drawing/2014/main" id="{86C30385-8956-4CEE-B57F-6B6582675A57}"/>
              </a:ext>
            </a:extLst>
          </p:cNvPr>
          <p:cNvSpPr/>
          <p:nvPr/>
        </p:nvSpPr>
        <p:spPr>
          <a:xfrm>
            <a:off x="2974975" y="4813300"/>
            <a:ext cx="355600" cy="3619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a:extLst>
              <a:ext uri="{FF2B5EF4-FFF2-40B4-BE49-F238E27FC236}">
                <a16:creationId xmlns:a16="http://schemas.microsoft.com/office/drawing/2014/main" id="{6E981024-1B01-4F0C-A0A5-C39BFB1A09B4}"/>
              </a:ext>
            </a:extLst>
          </p:cNvPr>
          <p:cNvSpPr/>
          <p:nvPr/>
        </p:nvSpPr>
        <p:spPr>
          <a:xfrm>
            <a:off x="3336925" y="4829175"/>
            <a:ext cx="608013" cy="3619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TextBox 66">
            <a:extLst>
              <a:ext uri="{FF2B5EF4-FFF2-40B4-BE49-F238E27FC236}">
                <a16:creationId xmlns:a16="http://schemas.microsoft.com/office/drawing/2014/main" id="{7F5A5BE8-338A-0F4A-D55C-60A2A45A9D8A}"/>
              </a:ext>
            </a:extLst>
          </p:cNvPr>
          <p:cNvSpPr txBox="1">
            <a:spLocks noChangeArrowheads="1"/>
          </p:cNvSpPr>
          <p:nvPr/>
        </p:nvSpPr>
        <p:spPr bwMode="auto">
          <a:xfrm>
            <a:off x="4157663" y="4824413"/>
            <a:ext cx="2732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rgbClr val="00B050"/>
                </a:solidFill>
              </a:rPr>
              <a:t>condition</a:t>
            </a:r>
            <a:r>
              <a:rPr lang="en-US" altLang="en-US" sz="1800">
                <a:solidFill>
                  <a:srgbClr val="FF0000"/>
                </a:solidFill>
              </a:rPr>
              <a:t> </a:t>
            </a:r>
            <a:r>
              <a:rPr lang="en-US" altLang="en-US" sz="1800">
                <a:solidFill>
                  <a:srgbClr val="0070C0"/>
                </a:solidFill>
              </a:rPr>
              <a:t>full of </a:t>
            </a:r>
            <a:r>
              <a:rPr lang="en-US" altLang="en-US" sz="1800">
                <a:solidFill>
                  <a:srgbClr val="FF0000"/>
                </a:solidFill>
              </a:rPr>
              <a:t>discomfort</a:t>
            </a:r>
            <a:endParaRPr lang="en-US" altLang="en-US" sz="1800">
              <a:solidFill>
                <a:srgbClr val="0070C0"/>
              </a:solidFill>
            </a:endParaRPr>
          </a:p>
        </p:txBody>
      </p:sp>
      <p:sp>
        <p:nvSpPr>
          <p:cNvPr id="68" name="Oval 67">
            <a:extLst>
              <a:ext uri="{FF2B5EF4-FFF2-40B4-BE49-F238E27FC236}">
                <a16:creationId xmlns:a16="http://schemas.microsoft.com/office/drawing/2014/main" id="{B1D01D71-F353-43CE-A987-4F7A854483B7}"/>
              </a:ext>
            </a:extLst>
          </p:cNvPr>
          <p:cNvSpPr/>
          <p:nvPr/>
        </p:nvSpPr>
        <p:spPr>
          <a:xfrm>
            <a:off x="2473325" y="5232400"/>
            <a:ext cx="709613"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DF5C932-E5E9-43F3-9D70-8262A9DB5931}"/>
              </a:ext>
            </a:extLst>
          </p:cNvPr>
          <p:cNvSpPr/>
          <p:nvPr/>
        </p:nvSpPr>
        <p:spPr>
          <a:xfrm>
            <a:off x="3165475" y="5203825"/>
            <a:ext cx="620713" cy="3619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TextBox 69">
            <a:extLst>
              <a:ext uri="{FF2B5EF4-FFF2-40B4-BE49-F238E27FC236}">
                <a16:creationId xmlns:a16="http://schemas.microsoft.com/office/drawing/2014/main" id="{F710B2CC-003F-81AA-4A6B-BFDB89B58DD8}"/>
              </a:ext>
            </a:extLst>
          </p:cNvPr>
          <p:cNvSpPr txBox="1">
            <a:spLocks noChangeArrowheads="1"/>
          </p:cNvSpPr>
          <p:nvPr/>
        </p:nvSpPr>
        <p:spPr bwMode="auto">
          <a:xfrm>
            <a:off x="4227513" y="51911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rgbClr val="0070C0"/>
                </a:solidFill>
              </a:rPr>
              <a:t>carry</a:t>
            </a:r>
            <a:r>
              <a:rPr lang="en-US" altLang="en-US" sz="1800">
                <a:solidFill>
                  <a:srgbClr val="FF0000"/>
                </a:solidFill>
              </a:rPr>
              <a:t> across</a:t>
            </a:r>
          </a:p>
        </p:txBody>
      </p:sp>
      <p:sp>
        <p:nvSpPr>
          <p:cNvPr id="55356" name="Rectangle 5">
            <a:extLst>
              <a:ext uri="{FF2B5EF4-FFF2-40B4-BE49-F238E27FC236}">
                <a16:creationId xmlns:a16="http://schemas.microsoft.com/office/drawing/2014/main" id="{C937E551-1968-9FD0-D9FA-45C04A46B56C}"/>
              </a:ext>
            </a:extLst>
          </p:cNvPr>
          <p:cNvSpPr>
            <a:spLocks noChangeArrowheads="1"/>
          </p:cNvSpPr>
          <p:nvPr/>
        </p:nvSpPr>
        <p:spPr bwMode="auto">
          <a:xfrm>
            <a:off x="527050" y="5605461"/>
            <a:ext cx="8696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Charles was </a:t>
            </a:r>
            <a:r>
              <a:rPr lang="en-US" altLang="en-US" sz="1800" b="1" dirty="0"/>
              <a:t>unkind</a:t>
            </a:r>
            <a:r>
              <a:rPr lang="en-US" altLang="en-US" sz="1800" dirty="0"/>
              <a:t> to </a:t>
            </a:r>
            <a:r>
              <a:rPr lang="en-US" altLang="en-US" sz="1800" b="1" dirty="0"/>
              <a:t>mislead</a:t>
            </a:r>
            <a:r>
              <a:rPr lang="en-US" altLang="en-US" sz="1800" dirty="0"/>
              <a:t> the group as they worked together to </a:t>
            </a:r>
            <a:r>
              <a:rPr lang="en-US" altLang="en-US" sz="1800" b="1" dirty="0"/>
              <a:t>transport</a:t>
            </a:r>
            <a:r>
              <a:rPr lang="en-US" altLang="en-US" sz="1800" dirty="0"/>
              <a:t> the supplies. If he would just be </a:t>
            </a:r>
            <a:r>
              <a:rPr lang="en-US" altLang="en-US" sz="1800" b="1" dirty="0"/>
              <a:t>agreeable</a:t>
            </a:r>
            <a:r>
              <a:rPr lang="en-US" altLang="en-US" sz="1800" dirty="0"/>
              <a:t> this time, the </a:t>
            </a:r>
            <a:r>
              <a:rPr lang="en-US" altLang="en-US" sz="1800" b="1" dirty="0"/>
              <a:t>painfulness</a:t>
            </a:r>
            <a:r>
              <a:rPr lang="en-US" altLang="en-US" sz="1800" dirty="0"/>
              <a:t> of carrying the heavy rocks would not be so bad.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3" grpId="0"/>
      <p:bldP spid="58" grpId="0" animBg="1"/>
      <p:bldP spid="59" grpId="0" animBg="1"/>
      <p:bldP spid="60" grpId="0"/>
      <p:bldP spid="61" grpId="0" animBg="1"/>
      <p:bldP spid="62" grpId="0" animBg="1"/>
      <p:bldP spid="63" grpId="0"/>
      <p:bldP spid="64" grpId="0" animBg="1"/>
      <p:bldP spid="65" grpId="0" animBg="1"/>
      <p:bldP spid="66" grpId="0" animBg="1"/>
      <p:bldP spid="67" grpId="0"/>
      <p:bldP spid="68" grpId="0" animBg="1"/>
      <p:bldP spid="69" grpId="0" animBg="1"/>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1">
            <a:extLst>
              <a:ext uri="{FF2B5EF4-FFF2-40B4-BE49-F238E27FC236}">
                <a16:creationId xmlns:a16="http://schemas.microsoft.com/office/drawing/2014/main" id="{2E9A3BA8-3EB3-B844-DB18-F4061A4BA310}"/>
              </a:ext>
            </a:extLst>
          </p:cNvPr>
          <p:cNvSpPr>
            <a:spLocks noGrp="1"/>
          </p:cNvSpPr>
          <p:nvPr>
            <p:ph type="body" idx="1"/>
          </p:nvPr>
        </p:nvSpPr>
        <p:spPr>
          <a:xfrm>
            <a:off x="630238" y="1144588"/>
            <a:ext cx="7983537" cy="647700"/>
          </a:xfrm>
        </p:spPr>
        <p:txBody>
          <a:bodyPr/>
          <a:lstStyle/>
          <a:p>
            <a:pPr algn="ctr"/>
            <a:r>
              <a:rPr lang="en-US" altLang="en-US" sz="3200"/>
              <a:t>Morphology </a:t>
            </a:r>
          </a:p>
        </p:txBody>
      </p:sp>
      <p:sp>
        <p:nvSpPr>
          <p:cNvPr id="57347" name="Rectangle 5">
            <a:extLst>
              <a:ext uri="{FF2B5EF4-FFF2-40B4-BE49-F238E27FC236}">
                <a16:creationId xmlns:a16="http://schemas.microsoft.com/office/drawing/2014/main" id="{0F9C618F-078D-473C-39B8-95FABEA7B5E6}"/>
              </a:ext>
            </a:extLst>
          </p:cNvPr>
          <p:cNvSpPr>
            <a:spLocks noChangeArrowheads="1"/>
          </p:cNvSpPr>
          <p:nvPr/>
        </p:nvSpPr>
        <p:spPr bwMode="auto">
          <a:xfrm>
            <a:off x="2751138" y="1958975"/>
            <a:ext cx="374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t>The Power of Morphology</a:t>
            </a:r>
          </a:p>
        </p:txBody>
      </p:sp>
      <p:pic>
        <p:nvPicPr>
          <p:cNvPr id="57348" name="Picture 1" descr="Why Mighty Morphin power rangers was so popular | Iain's Blog">
            <a:extLst>
              <a:ext uri="{FF2B5EF4-FFF2-40B4-BE49-F238E27FC236}">
                <a16:creationId xmlns:a16="http://schemas.microsoft.com/office/drawing/2014/main" id="{FFDCF2B1-E2E7-9EC0-51CB-B02BB95296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232150"/>
            <a:ext cx="3602038"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9A0CB69B-90FE-476A-BFBB-23E5739E1C97}"/>
              </a:ext>
            </a:extLst>
          </p:cNvPr>
          <p:cNvGraphicFramePr/>
          <p:nvPr/>
        </p:nvGraphicFramePr>
        <p:xfrm>
          <a:off x="-534344" y="24214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350" name="Rectangle 5">
            <a:extLst>
              <a:ext uri="{FF2B5EF4-FFF2-40B4-BE49-F238E27FC236}">
                <a16:creationId xmlns:a16="http://schemas.microsoft.com/office/drawing/2014/main" id="{59B2E3F2-599F-5FF6-F37C-E413925D75E2}"/>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a:extLst>
              <a:ext uri="{FF2B5EF4-FFF2-40B4-BE49-F238E27FC236}">
                <a16:creationId xmlns:a16="http://schemas.microsoft.com/office/drawing/2014/main" id="{BD735EA7-39A5-5316-FCD8-0BC491FF322E}"/>
              </a:ext>
            </a:extLst>
          </p:cNvPr>
          <p:cNvSpPr>
            <a:spLocks noGrp="1"/>
          </p:cNvSpPr>
          <p:nvPr>
            <p:ph type="body" idx="1"/>
          </p:nvPr>
        </p:nvSpPr>
        <p:spPr>
          <a:xfrm>
            <a:off x="630238" y="1144588"/>
            <a:ext cx="7983537" cy="647700"/>
          </a:xfrm>
        </p:spPr>
        <p:txBody>
          <a:bodyPr/>
          <a:lstStyle/>
          <a:p>
            <a:pPr algn="ctr"/>
            <a:r>
              <a:rPr lang="en-US" altLang="en-US" sz="3200"/>
              <a:t>Morphology </a:t>
            </a:r>
          </a:p>
        </p:txBody>
      </p:sp>
      <p:sp>
        <p:nvSpPr>
          <p:cNvPr id="59395" name="Rectangle 5">
            <a:extLst>
              <a:ext uri="{FF2B5EF4-FFF2-40B4-BE49-F238E27FC236}">
                <a16:creationId xmlns:a16="http://schemas.microsoft.com/office/drawing/2014/main" id="{8064BF0A-B439-037D-B669-8D0401E2CDD8}"/>
              </a:ext>
            </a:extLst>
          </p:cNvPr>
          <p:cNvSpPr>
            <a:spLocks noChangeArrowheads="1"/>
          </p:cNvSpPr>
          <p:nvPr/>
        </p:nvSpPr>
        <p:spPr bwMode="auto">
          <a:xfrm>
            <a:off x="3271838" y="1900238"/>
            <a:ext cx="3738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dirty="0"/>
              <a:t>Morphology Matters</a:t>
            </a:r>
          </a:p>
        </p:txBody>
      </p:sp>
      <p:sp>
        <p:nvSpPr>
          <p:cNvPr id="59396" name="Rectangle 5">
            <a:extLst>
              <a:ext uri="{FF2B5EF4-FFF2-40B4-BE49-F238E27FC236}">
                <a16:creationId xmlns:a16="http://schemas.microsoft.com/office/drawing/2014/main" id="{053700DD-E521-A72B-7B5D-B613BC366A11}"/>
              </a:ext>
            </a:extLst>
          </p:cNvPr>
          <p:cNvSpPr>
            <a:spLocks noChangeArrowheads="1"/>
          </p:cNvSpPr>
          <p:nvPr/>
        </p:nvSpPr>
        <p:spPr bwMode="auto">
          <a:xfrm>
            <a:off x="630238" y="2286000"/>
            <a:ext cx="850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000" dirty="0"/>
              <a:t>Morphology (meaning) trumps phonology (pronunciation) when it comes to understanding meaning.</a:t>
            </a:r>
          </a:p>
        </p:txBody>
      </p:sp>
      <p:pic>
        <p:nvPicPr>
          <p:cNvPr id="59397" name="Picture 5" descr="Children Who Question Everything Likely to be Secure and ...">
            <a:extLst>
              <a:ext uri="{FF2B5EF4-FFF2-40B4-BE49-F238E27FC236}">
                <a16:creationId xmlns:a16="http://schemas.microsoft.com/office/drawing/2014/main" id="{8CF59F79-282B-44E5-60BC-81BE4FF8A8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3189288"/>
            <a:ext cx="4348162"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Box 6">
            <a:extLst>
              <a:ext uri="{FF2B5EF4-FFF2-40B4-BE49-F238E27FC236}">
                <a16:creationId xmlns:a16="http://schemas.microsoft.com/office/drawing/2014/main" id="{5B385B81-BF67-47D9-B90A-1BA768614F8F}"/>
              </a:ext>
            </a:extLst>
          </p:cNvPr>
          <p:cNvSpPr txBox="1">
            <a:spLocks noChangeArrowheads="1"/>
          </p:cNvSpPr>
          <p:nvPr/>
        </p:nvSpPr>
        <p:spPr bwMode="auto">
          <a:xfrm>
            <a:off x="927100" y="3546475"/>
            <a:ext cx="11049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4000">
                <a:solidFill>
                  <a:schemeClr val="bg1"/>
                </a:solidFill>
              </a:rPr>
              <a:t>two </a:t>
            </a:r>
          </a:p>
          <a:p>
            <a:pPr>
              <a:lnSpc>
                <a:spcPct val="100000"/>
              </a:lnSpc>
              <a:spcBef>
                <a:spcPct val="0"/>
              </a:spcBef>
              <a:buClrTx/>
              <a:buFontTx/>
              <a:buNone/>
            </a:pPr>
            <a:r>
              <a:rPr lang="en-US" altLang="en-US" sz="4000">
                <a:solidFill>
                  <a:schemeClr val="bg1"/>
                </a:solidFill>
              </a:rPr>
              <a:t>to</a:t>
            </a:r>
          </a:p>
          <a:p>
            <a:pPr>
              <a:lnSpc>
                <a:spcPct val="100000"/>
              </a:lnSpc>
              <a:spcBef>
                <a:spcPct val="0"/>
              </a:spcBef>
              <a:buClrTx/>
              <a:buFontTx/>
              <a:buNone/>
            </a:pPr>
            <a:r>
              <a:rPr lang="en-US" altLang="en-US" sz="4000">
                <a:solidFill>
                  <a:schemeClr val="bg1"/>
                </a:solidFill>
              </a:rPr>
              <a:t>too</a:t>
            </a:r>
          </a:p>
          <a:p>
            <a:pPr>
              <a:lnSpc>
                <a:spcPct val="100000"/>
              </a:lnSpc>
              <a:spcBef>
                <a:spcPct val="0"/>
              </a:spcBef>
              <a:buClrTx/>
              <a:buFontTx/>
              <a:buNone/>
            </a:pPr>
            <a:endParaRPr lang="en-US" altLang="en-US" sz="4000">
              <a:solidFill>
                <a:schemeClr val="bg1"/>
              </a:solidFill>
            </a:endParaRPr>
          </a:p>
        </p:txBody>
      </p:sp>
      <p:pic>
        <p:nvPicPr>
          <p:cNvPr id="11" name="Picture 10" descr="Cardboard Bingo Number 2 | Leo Reynolds | Flickr">
            <a:extLst>
              <a:ext uri="{FF2B5EF4-FFF2-40B4-BE49-F238E27FC236}">
                <a16:creationId xmlns:a16="http://schemas.microsoft.com/office/drawing/2014/main" id="{8FC35442-662A-9723-50C9-7B5BB1146D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3189288"/>
            <a:ext cx="27432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D09DA17-F1E8-662F-C02C-ABE42AE54DE3}"/>
              </a:ext>
            </a:extLst>
          </p:cNvPr>
          <p:cNvSpPr txBox="1">
            <a:spLocks noChangeArrowheads="1"/>
          </p:cNvSpPr>
          <p:nvPr/>
        </p:nvSpPr>
        <p:spPr bwMode="auto">
          <a:xfrm>
            <a:off x="6770688" y="3373438"/>
            <a:ext cx="61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twin</a:t>
            </a:r>
          </a:p>
        </p:txBody>
      </p:sp>
      <p:sp>
        <p:nvSpPr>
          <p:cNvPr id="13" name="TextBox 12">
            <a:extLst>
              <a:ext uri="{FF2B5EF4-FFF2-40B4-BE49-F238E27FC236}">
                <a16:creationId xmlns:a16="http://schemas.microsoft.com/office/drawing/2014/main" id="{89E3842E-6025-A02E-6A0F-151B89EAEA45}"/>
              </a:ext>
            </a:extLst>
          </p:cNvPr>
          <p:cNvSpPr txBox="1">
            <a:spLocks noChangeArrowheads="1"/>
          </p:cNvSpPr>
          <p:nvPr/>
        </p:nvSpPr>
        <p:spPr bwMode="auto">
          <a:xfrm>
            <a:off x="5786438" y="4456113"/>
            <a:ext cx="70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twice</a:t>
            </a:r>
          </a:p>
        </p:txBody>
      </p:sp>
      <p:sp>
        <p:nvSpPr>
          <p:cNvPr id="14" name="TextBox 13">
            <a:extLst>
              <a:ext uri="{FF2B5EF4-FFF2-40B4-BE49-F238E27FC236}">
                <a16:creationId xmlns:a16="http://schemas.microsoft.com/office/drawing/2014/main" id="{BB29C36D-9FB9-4883-2A56-E5FFCB8C17B3}"/>
              </a:ext>
            </a:extLst>
          </p:cNvPr>
          <p:cNvSpPr txBox="1">
            <a:spLocks noChangeArrowheads="1"/>
          </p:cNvSpPr>
          <p:nvPr/>
        </p:nvSpPr>
        <p:spPr bwMode="auto">
          <a:xfrm>
            <a:off x="7470775" y="4456113"/>
            <a:ext cx="82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twelve</a:t>
            </a:r>
          </a:p>
        </p:txBody>
      </p:sp>
      <p:sp>
        <p:nvSpPr>
          <p:cNvPr id="16" name="TextBox 15">
            <a:extLst>
              <a:ext uri="{FF2B5EF4-FFF2-40B4-BE49-F238E27FC236}">
                <a16:creationId xmlns:a16="http://schemas.microsoft.com/office/drawing/2014/main" id="{16F1AD14-56FC-35FF-251E-73A3AE011D87}"/>
              </a:ext>
            </a:extLst>
          </p:cNvPr>
          <p:cNvSpPr txBox="1">
            <a:spLocks noChangeArrowheads="1"/>
          </p:cNvSpPr>
          <p:nvPr/>
        </p:nvSpPr>
        <p:spPr bwMode="auto">
          <a:xfrm>
            <a:off x="6657975" y="5486400"/>
            <a:ext cx="86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twenty</a:t>
            </a:r>
          </a:p>
        </p:txBody>
      </p:sp>
      <p:sp>
        <p:nvSpPr>
          <p:cNvPr id="18" name="TextBox 17">
            <a:extLst>
              <a:ext uri="{FF2B5EF4-FFF2-40B4-BE49-F238E27FC236}">
                <a16:creationId xmlns:a16="http://schemas.microsoft.com/office/drawing/2014/main" id="{8877FA2E-3E27-B48B-0725-C2E0E225FB1F}"/>
              </a:ext>
            </a:extLst>
          </p:cNvPr>
          <p:cNvSpPr txBox="1">
            <a:spLocks noChangeArrowheads="1"/>
          </p:cNvSpPr>
          <p:nvPr/>
        </p:nvSpPr>
        <p:spPr bwMode="auto">
          <a:xfrm>
            <a:off x="5983288" y="3683000"/>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between</a:t>
            </a:r>
          </a:p>
        </p:txBody>
      </p:sp>
      <p:sp>
        <p:nvSpPr>
          <p:cNvPr id="19" name="TextBox 18">
            <a:extLst>
              <a:ext uri="{FF2B5EF4-FFF2-40B4-BE49-F238E27FC236}">
                <a16:creationId xmlns:a16="http://schemas.microsoft.com/office/drawing/2014/main" id="{B3960607-E189-646E-4A38-5A835040CD77}"/>
              </a:ext>
            </a:extLst>
          </p:cNvPr>
          <p:cNvSpPr txBox="1">
            <a:spLocks noChangeArrowheads="1"/>
          </p:cNvSpPr>
          <p:nvPr/>
        </p:nvSpPr>
        <p:spPr bwMode="auto">
          <a:xfrm>
            <a:off x="7475538" y="3743325"/>
            <a:ext cx="66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twist</a:t>
            </a:r>
          </a:p>
        </p:txBody>
      </p:sp>
      <p:sp>
        <p:nvSpPr>
          <p:cNvPr id="20" name="TextBox 19">
            <a:extLst>
              <a:ext uri="{FF2B5EF4-FFF2-40B4-BE49-F238E27FC236}">
                <a16:creationId xmlns:a16="http://schemas.microsoft.com/office/drawing/2014/main" id="{571C0387-BADA-1C6C-65B3-24A876911680}"/>
              </a:ext>
            </a:extLst>
          </p:cNvPr>
          <p:cNvSpPr txBox="1">
            <a:spLocks noChangeArrowheads="1"/>
          </p:cNvSpPr>
          <p:nvPr/>
        </p:nvSpPr>
        <p:spPr bwMode="auto">
          <a:xfrm>
            <a:off x="5930900" y="5041900"/>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twine</a:t>
            </a:r>
          </a:p>
        </p:txBody>
      </p:sp>
      <p:sp>
        <p:nvSpPr>
          <p:cNvPr id="21" name="TextBox 20">
            <a:extLst>
              <a:ext uri="{FF2B5EF4-FFF2-40B4-BE49-F238E27FC236}">
                <a16:creationId xmlns:a16="http://schemas.microsoft.com/office/drawing/2014/main" id="{897FD8B5-33CA-7CEF-A3B5-FE11DCF8DA0F}"/>
              </a:ext>
            </a:extLst>
          </p:cNvPr>
          <p:cNvSpPr txBox="1">
            <a:spLocks noChangeArrowheads="1"/>
          </p:cNvSpPr>
          <p:nvPr/>
        </p:nvSpPr>
        <p:spPr bwMode="auto">
          <a:xfrm>
            <a:off x="7573963" y="5108575"/>
            <a:ext cx="623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b="1"/>
              <a:t>Twix</a:t>
            </a:r>
          </a:p>
        </p:txBody>
      </p:sp>
      <p:sp>
        <p:nvSpPr>
          <p:cNvPr id="59408" name="Rectangle 16">
            <a:extLst>
              <a:ext uri="{FF2B5EF4-FFF2-40B4-BE49-F238E27FC236}">
                <a16:creationId xmlns:a16="http://schemas.microsoft.com/office/drawing/2014/main" id="{46408320-7B55-6FDC-D951-E899FF35193F}"/>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1">
            <a:extLst>
              <a:ext uri="{FF2B5EF4-FFF2-40B4-BE49-F238E27FC236}">
                <a16:creationId xmlns:a16="http://schemas.microsoft.com/office/drawing/2014/main" id="{86C9C271-4002-D79B-64B4-EC01633E0AA9}"/>
              </a:ext>
            </a:extLst>
          </p:cNvPr>
          <p:cNvSpPr>
            <a:spLocks noGrp="1"/>
          </p:cNvSpPr>
          <p:nvPr>
            <p:ph type="body" idx="1"/>
          </p:nvPr>
        </p:nvSpPr>
        <p:spPr>
          <a:xfrm>
            <a:off x="630238" y="1144588"/>
            <a:ext cx="7983537" cy="647700"/>
          </a:xfrm>
        </p:spPr>
        <p:txBody>
          <a:bodyPr/>
          <a:lstStyle/>
          <a:p>
            <a:pPr algn="ctr"/>
            <a:r>
              <a:rPr lang="en-US" altLang="en-US" sz="3200" dirty="0"/>
              <a:t>Morphology Benchmark Progression K - 1</a:t>
            </a:r>
            <a:r>
              <a:rPr lang="en-US" altLang="en-US" sz="3200" baseline="30000" dirty="0"/>
              <a:t>st</a:t>
            </a:r>
            <a:r>
              <a:rPr lang="en-US" altLang="en-US" sz="3200" dirty="0"/>
              <a:t> </a:t>
            </a:r>
          </a:p>
        </p:txBody>
      </p:sp>
      <p:sp>
        <p:nvSpPr>
          <p:cNvPr id="61443" name="AutoShape 2" descr="Dad Makes His Son Steak Cake For His Birthday">
            <a:extLst>
              <a:ext uri="{FF2B5EF4-FFF2-40B4-BE49-F238E27FC236}">
                <a16:creationId xmlns:a16="http://schemas.microsoft.com/office/drawing/2014/main" id="{A385C4B8-11C8-AF0B-74DF-4BA2D1307CD9}"/>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1444" name="AutoShape 4" descr="Dad Makes His Son Steak Cake For His Birthday">
            <a:extLst>
              <a:ext uri="{FF2B5EF4-FFF2-40B4-BE49-F238E27FC236}">
                <a16:creationId xmlns:a16="http://schemas.microsoft.com/office/drawing/2014/main" id="{972561CA-1DFE-7942-0B88-1541597291F5}"/>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1445" name="AutoShape 6" descr="Dad Makes His Son Steak Cake For His Birthday">
            <a:extLst>
              <a:ext uri="{FF2B5EF4-FFF2-40B4-BE49-F238E27FC236}">
                <a16:creationId xmlns:a16="http://schemas.microsoft.com/office/drawing/2014/main" id="{476A7ED7-E183-3F0D-BCDF-984C4655BA47}"/>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4" name="Table 3">
            <a:extLst>
              <a:ext uri="{FF2B5EF4-FFF2-40B4-BE49-F238E27FC236}">
                <a16:creationId xmlns:a16="http://schemas.microsoft.com/office/drawing/2014/main" id="{8E7BD83D-0561-4DDD-BE73-435F957AC681}"/>
              </a:ext>
            </a:extLst>
          </p:cNvPr>
          <p:cNvGraphicFramePr>
            <a:graphicFrameLocks noGrp="1"/>
          </p:cNvGraphicFramePr>
          <p:nvPr/>
        </p:nvGraphicFramePr>
        <p:xfrm>
          <a:off x="198438" y="1976438"/>
          <a:ext cx="8723312" cy="4264025"/>
        </p:xfrm>
        <a:graphic>
          <a:graphicData uri="http://schemas.openxmlformats.org/drawingml/2006/table">
            <a:tbl>
              <a:tblPr firstRow="1" bandRow="1">
                <a:tableStyleId>{5C22544A-7EE6-4342-B048-85BDC9FD1C3A}</a:tableStyleId>
              </a:tblPr>
              <a:tblGrid>
                <a:gridCol w="4335033">
                  <a:extLst>
                    <a:ext uri="{9D8B030D-6E8A-4147-A177-3AD203B41FA5}">
                      <a16:colId xmlns:a16="http://schemas.microsoft.com/office/drawing/2014/main" val="3843807512"/>
                    </a:ext>
                  </a:extLst>
                </a:gridCol>
                <a:gridCol w="4388279">
                  <a:extLst>
                    <a:ext uri="{9D8B030D-6E8A-4147-A177-3AD203B41FA5}">
                      <a16:colId xmlns:a16="http://schemas.microsoft.com/office/drawing/2014/main" val="320381661"/>
                    </a:ext>
                  </a:extLst>
                </a:gridCol>
              </a:tblGrid>
              <a:tr h="487794">
                <a:tc>
                  <a:txBody>
                    <a:bodyPr/>
                    <a:lstStyle/>
                    <a:p>
                      <a:pPr algn="ctr"/>
                      <a:r>
                        <a:rPr lang="en-US" sz="1800" b="0" dirty="0">
                          <a:solidFill>
                            <a:schemeClr val="tx1"/>
                          </a:solidFill>
                        </a:rPr>
                        <a:t>Kindergarten</a:t>
                      </a:r>
                    </a:p>
                  </a:txBody>
                  <a:tcPr marL="91434" marR="9143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First</a:t>
                      </a:r>
                    </a:p>
                  </a:txBody>
                  <a:tcPr marL="91434" marR="9143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422741"/>
                  </a:ext>
                </a:extLst>
              </a:tr>
              <a:tr h="914602">
                <a:tc>
                  <a:txBody>
                    <a:bodyPr/>
                    <a:lstStyle/>
                    <a:p>
                      <a:r>
                        <a:rPr lang="en-US" sz="1800" dirty="0">
                          <a:solidFill>
                            <a:schemeClr val="tx1"/>
                          </a:solidFill>
                        </a:rPr>
                        <a:t>Ask and answer questions </a:t>
                      </a:r>
                      <a:r>
                        <a:rPr lang="en-US" sz="1800" dirty="0"/>
                        <a:t>about unfamiliar words in grade-level content.</a:t>
                      </a:r>
                    </a:p>
                  </a:txBody>
                  <a:tcPr marL="91434" marR="9143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Identify and use frequently occurring base words and their common inflections in grade-level content.</a:t>
                      </a:r>
                    </a:p>
                  </a:txBody>
                  <a:tcPr marL="91434" marR="9143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116893"/>
                  </a:ext>
                </a:extLst>
              </a:tr>
              <a:tr h="2861629">
                <a:tc>
                  <a:txBody>
                    <a:bodyPr/>
                    <a:lstStyle/>
                    <a:p>
                      <a:endParaRPr lang="en-US" sz="1800" dirty="0"/>
                    </a:p>
                  </a:txBody>
                  <a:tcPr marL="91434" marR="9143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spc="600" dirty="0"/>
                    </a:p>
                    <a:p>
                      <a:pPr algn="ctr"/>
                      <a:r>
                        <a:rPr lang="en-US" sz="1800" spc="600" dirty="0"/>
                        <a:t>helping</a:t>
                      </a:r>
                    </a:p>
                    <a:p>
                      <a:pPr algn="ctr"/>
                      <a:endParaRPr lang="en-US" sz="1800" spc="600" dirty="0"/>
                    </a:p>
                    <a:p>
                      <a:pPr algn="ctr"/>
                      <a:r>
                        <a:rPr lang="en-US" sz="1800" spc="600" dirty="0"/>
                        <a:t>opening</a:t>
                      </a:r>
                    </a:p>
                    <a:p>
                      <a:pPr algn="ctr"/>
                      <a:endParaRPr lang="en-US" sz="1800" spc="600" dirty="0"/>
                    </a:p>
                    <a:p>
                      <a:pPr algn="ctr"/>
                      <a:r>
                        <a:rPr lang="en-US" sz="1800" spc="600" dirty="0"/>
                        <a:t>jumping</a:t>
                      </a:r>
                    </a:p>
                    <a:p>
                      <a:pPr algn="ctr"/>
                      <a:endParaRPr lang="en-US" sz="1800" spc="600" dirty="0"/>
                    </a:p>
                    <a:p>
                      <a:pPr algn="ctr"/>
                      <a:r>
                        <a:rPr lang="en-US" sz="1800" spc="600" dirty="0"/>
                        <a:t>walking</a:t>
                      </a:r>
                    </a:p>
                    <a:p>
                      <a:pPr algn="ctr"/>
                      <a:endParaRPr lang="en-US" sz="1800" spc="600" dirty="0"/>
                    </a:p>
                    <a:p>
                      <a:pPr algn="ctr"/>
                      <a:r>
                        <a:rPr lang="en-US" sz="1800" spc="600" dirty="0"/>
                        <a:t>playing </a:t>
                      </a:r>
                    </a:p>
                  </a:txBody>
                  <a:tcPr marL="91434" marR="9143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489722"/>
                  </a:ext>
                </a:extLst>
              </a:tr>
            </a:tbl>
          </a:graphicData>
        </a:graphic>
      </p:graphicFrame>
      <p:sp>
        <p:nvSpPr>
          <p:cNvPr id="61460" name="TextBox 17">
            <a:extLst>
              <a:ext uri="{FF2B5EF4-FFF2-40B4-BE49-F238E27FC236}">
                <a16:creationId xmlns:a16="http://schemas.microsoft.com/office/drawing/2014/main" id="{3F4694C3-32CC-3EF4-AB0A-41D514EABD67}"/>
              </a:ext>
            </a:extLst>
          </p:cNvPr>
          <p:cNvSpPr txBox="1">
            <a:spLocks noChangeArrowheads="1"/>
          </p:cNvSpPr>
          <p:nvPr/>
        </p:nvSpPr>
        <p:spPr bwMode="auto">
          <a:xfrm>
            <a:off x="296863" y="3605213"/>
            <a:ext cx="2565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“Oh, I’m sure she would hold me,” </a:t>
            </a:r>
            <a:r>
              <a:rPr lang="en-US" altLang="en-US" sz="1800">
                <a:solidFill>
                  <a:srgbClr val="FF0000"/>
                </a:solidFill>
              </a:rPr>
              <a:t>sobbed</a:t>
            </a:r>
            <a:r>
              <a:rPr lang="en-US" altLang="en-US" sz="1800"/>
              <a:t> Choco. “Like this?” asked Mrs. Bear. And she held him very tight.</a:t>
            </a:r>
          </a:p>
        </p:txBody>
      </p:sp>
      <p:pic>
        <p:nvPicPr>
          <p:cNvPr id="61461" name="Picture 18">
            <a:extLst>
              <a:ext uri="{FF2B5EF4-FFF2-40B4-BE49-F238E27FC236}">
                <a16:creationId xmlns:a16="http://schemas.microsoft.com/office/drawing/2014/main" id="{EAE33BEC-B116-4085-05B3-04D58607B0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3505200"/>
            <a:ext cx="1198562"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8F8A107B-9D4C-49A7-AFF1-6EC8FFF58381}"/>
              </a:ext>
            </a:extLst>
          </p:cNvPr>
          <p:cNvSpPr/>
          <p:nvPr/>
        </p:nvSpPr>
        <p:spPr>
          <a:xfrm>
            <a:off x="6024563" y="3703638"/>
            <a:ext cx="765175" cy="36671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Connector 19">
            <a:extLst>
              <a:ext uri="{FF2B5EF4-FFF2-40B4-BE49-F238E27FC236}">
                <a16:creationId xmlns:a16="http://schemas.microsoft.com/office/drawing/2014/main" id="{A05D013B-3898-4503-85CC-D84705D811E8}"/>
              </a:ext>
            </a:extLst>
          </p:cNvPr>
          <p:cNvSpPr/>
          <p:nvPr/>
        </p:nvSpPr>
        <p:spPr>
          <a:xfrm>
            <a:off x="6024563" y="4160838"/>
            <a:ext cx="765175" cy="44291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a:extLst>
              <a:ext uri="{FF2B5EF4-FFF2-40B4-BE49-F238E27FC236}">
                <a16:creationId xmlns:a16="http://schemas.microsoft.com/office/drawing/2014/main" id="{C9122BBD-0DFF-41F9-BAF7-BE753C8E6942}"/>
              </a:ext>
            </a:extLst>
          </p:cNvPr>
          <p:cNvSpPr/>
          <p:nvPr/>
        </p:nvSpPr>
        <p:spPr>
          <a:xfrm>
            <a:off x="5976938" y="4746625"/>
            <a:ext cx="860425" cy="3683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Connector 21">
            <a:extLst>
              <a:ext uri="{FF2B5EF4-FFF2-40B4-BE49-F238E27FC236}">
                <a16:creationId xmlns:a16="http://schemas.microsoft.com/office/drawing/2014/main" id="{D46DB189-E2C7-43F8-863A-4D21EC333896}"/>
              </a:ext>
            </a:extLst>
          </p:cNvPr>
          <p:cNvSpPr/>
          <p:nvPr/>
        </p:nvSpPr>
        <p:spPr>
          <a:xfrm>
            <a:off x="6024563" y="5299075"/>
            <a:ext cx="812800" cy="3683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Connector 23">
            <a:extLst>
              <a:ext uri="{FF2B5EF4-FFF2-40B4-BE49-F238E27FC236}">
                <a16:creationId xmlns:a16="http://schemas.microsoft.com/office/drawing/2014/main" id="{731FABE8-F2CD-4CE9-A3F8-0A6343D6BA4A}"/>
              </a:ext>
            </a:extLst>
          </p:cNvPr>
          <p:cNvSpPr/>
          <p:nvPr/>
        </p:nvSpPr>
        <p:spPr>
          <a:xfrm>
            <a:off x="6046788" y="5861050"/>
            <a:ext cx="563562" cy="366713"/>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Connector 26">
            <a:extLst>
              <a:ext uri="{FF2B5EF4-FFF2-40B4-BE49-F238E27FC236}">
                <a16:creationId xmlns:a16="http://schemas.microsoft.com/office/drawing/2014/main" id="{7A688C4F-F0BA-41D3-8D44-D35230787048}"/>
              </a:ext>
            </a:extLst>
          </p:cNvPr>
          <p:cNvCxnSpPr/>
          <p:nvPr/>
        </p:nvCxnSpPr>
        <p:spPr>
          <a:xfrm>
            <a:off x="6837363" y="3987800"/>
            <a:ext cx="407987"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FF6B65-84A2-4894-8617-F66E2EC8ACE4}"/>
              </a:ext>
            </a:extLst>
          </p:cNvPr>
          <p:cNvCxnSpPr/>
          <p:nvPr/>
        </p:nvCxnSpPr>
        <p:spPr>
          <a:xfrm>
            <a:off x="6837363" y="4562475"/>
            <a:ext cx="407987" cy="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B03925-803C-49C5-A659-01094DB302F9}"/>
              </a:ext>
            </a:extLst>
          </p:cNvPr>
          <p:cNvCxnSpPr/>
          <p:nvPr/>
        </p:nvCxnSpPr>
        <p:spPr>
          <a:xfrm>
            <a:off x="6837363" y="5100638"/>
            <a:ext cx="407987" cy="4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9C5EB-37EA-4F8E-AE08-ECB12ABA19E0}"/>
              </a:ext>
            </a:extLst>
          </p:cNvPr>
          <p:cNvCxnSpPr/>
          <p:nvPr/>
        </p:nvCxnSpPr>
        <p:spPr>
          <a:xfrm>
            <a:off x="6837363" y="5657850"/>
            <a:ext cx="407987"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0C70F0-343F-452E-B4CF-64C66456E950}"/>
              </a:ext>
            </a:extLst>
          </p:cNvPr>
          <p:cNvCxnSpPr/>
          <p:nvPr/>
        </p:nvCxnSpPr>
        <p:spPr>
          <a:xfrm flipV="1">
            <a:off x="6610350" y="6154738"/>
            <a:ext cx="635000" cy="111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1472" name="TextBox 30">
            <a:extLst>
              <a:ext uri="{FF2B5EF4-FFF2-40B4-BE49-F238E27FC236}">
                <a16:creationId xmlns:a16="http://schemas.microsoft.com/office/drawing/2014/main" id="{C8ADEC9A-4456-AC28-705B-948C34029DA2}"/>
              </a:ext>
            </a:extLst>
          </p:cNvPr>
          <p:cNvSpPr txBox="1">
            <a:spLocks noChangeArrowheads="1"/>
          </p:cNvSpPr>
          <p:nvPr/>
        </p:nvSpPr>
        <p:spPr bwMode="auto">
          <a:xfrm>
            <a:off x="198438" y="5327650"/>
            <a:ext cx="4386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The teacher also asks students questions about words which may be unfamiliar to help develop their vocabulary.</a:t>
            </a:r>
          </a:p>
        </p:txBody>
      </p:sp>
      <p:sp>
        <p:nvSpPr>
          <p:cNvPr id="61473" name="Rectangle 22">
            <a:extLst>
              <a:ext uri="{FF2B5EF4-FFF2-40B4-BE49-F238E27FC236}">
                <a16:creationId xmlns:a16="http://schemas.microsoft.com/office/drawing/2014/main" id="{6DBBDF07-620F-4F15-E86B-F9FBF138F991}"/>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1">
            <a:extLst>
              <a:ext uri="{FF2B5EF4-FFF2-40B4-BE49-F238E27FC236}">
                <a16:creationId xmlns:a16="http://schemas.microsoft.com/office/drawing/2014/main" id="{0A3AE37C-B03B-FBF1-CF0A-3638E29A6053}"/>
              </a:ext>
            </a:extLst>
          </p:cNvPr>
          <p:cNvSpPr>
            <a:spLocks noGrp="1"/>
          </p:cNvSpPr>
          <p:nvPr>
            <p:ph type="body" idx="1"/>
          </p:nvPr>
        </p:nvSpPr>
        <p:spPr>
          <a:xfrm>
            <a:off x="630238" y="1144588"/>
            <a:ext cx="7983537" cy="647700"/>
          </a:xfrm>
        </p:spPr>
        <p:txBody>
          <a:bodyPr/>
          <a:lstStyle/>
          <a:p>
            <a:pPr algn="ctr"/>
            <a:r>
              <a:rPr lang="en-US" altLang="en-US" sz="3200"/>
              <a:t>Morphology Benchmark Progression 2</a:t>
            </a:r>
            <a:r>
              <a:rPr lang="en-US" altLang="en-US" sz="3200" baseline="30000"/>
              <a:t>nd</a:t>
            </a:r>
            <a:r>
              <a:rPr lang="en-US" altLang="en-US" sz="3200"/>
              <a:t> - 3</a:t>
            </a:r>
            <a:r>
              <a:rPr lang="en-US" altLang="en-US" sz="3200" baseline="30000"/>
              <a:t>rd</a:t>
            </a:r>
            <a:r>
              <a:rPr lang="en-US" altLang="en-US" sz="3200"/>
              <a:t> </a:t>
            </a:r>
          </a:p>
        </p:txBody>
      </p:sp>
      <p:sp>
        <p:nvSpPr>
          <p:cNvPr id="63491" name="AutoShape 2" descr="Dad Makes His Son Steak Cake For His Birthday">
            <a:extLst>
              <a:ext uri="{FF2B5EF4-FFF2-40B4-BE49-F238E27FC236}">
                <a16:creationId xmlns:a16="http://schemas.microsoft.com/office/drawing/2014/main" id="{B70508EE-9C1B-26F2-5CA2-01D6767360E6}"/>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3492" name="AutoShape 4" descr="Dad Makes His Son Steak Cake For His Birthday">
            <a:extLst>
              <a:ext uri="{FF2B5EF4-FFF2-40B4-BE49-F238E27FC236}">
                <a16:creationId xmlns:a16="http://schemas.microsoft.com/office/drawing/2014/main" id="{1AD1B982-79D4-30C2-5387-D2FF39CC6FE1}"/>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3493" name="AutoShape 6" descr="Dad Makes His Son Steak Cake For His Birthday">
            <a:extLst>
              <a:ext uri="{FF2B5EF4-FFF2-40B4-BE49-F238E27FC236}">
                <a16:creationId xmlns:a16="http://schemas.microsoft.com/office/drawing/2014/main" id="{EC78C472-9832-BCD1-5A04-763C4FFC88FB}"/>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4" name="Table 3">
            <a:extLst>
              <a:ext uri="{FF2B5EF4-FFF2-40B4-BE49-F238E27FC236}">
                <a16:creationId xmlns:a16="http://schemas.microsoft.com/office/drawing/2014/main" id="{17B53CFC-3E20-4A41-A065-E88F19467DB8}"/>
              </a:ext>
            </a:extLst>
          </p:cNvPr>
          <p:cNvGraphicFramePr>
            <a:graphicFrameLocks noGrp="1"/>
          </p:cNvGraphicFramePr>
          <p:nvPr/>
        </p:nvGraphicFramePr>
        <p:xfrm>
          <a:off x="198438" y="1976438"/>
          <a:ext cx="8723312" cy="4433887"/>
        </p:xfrm>
        <a:graphic>
          <a:graphicData uri="http://schemas.openxmlformats.org/drawingml/2006/table">
            <a:tbl>
              <a:tblPr firstRow="1" bandRow="1">
                <a:tableStyleId>{5C22544A-7EE6-4342-B048-85BDC9FD1C3A}</a:tableStyleId>
              </a:tblPr>
              <a:tblGrid>
                <a:gridCol w="4335033">
                  <a:extLst>
                    <a:ext uri="{9D8B030D-6E8A-4147-A177-3AD203B41FA5}">
                      <a16:colId xmlns:a16="http://schemas.microsoft.com/office/drawing/2014/main" val="3843807512"/>
                    </a:ext>
                  </a:extLst>
                </a:gridCol>
                <a:gridCol w="4388279">
                  <a:extLst>
                    <a:ext uri="{9D8B030D-6E8A-4147-A177-3AD203B41FA5}">
                      <a16:colId xmlns:a16="http://schemas.microsoft.com/office/drawing/2014/main" val="320381661"/>
                    </a:ext>
                  </a:extLst>
                </a:gridCol>
              </a:tblGrid>
              <a:tr h="383157">
                <a:tc>
                  <a:txBody>
                    <a:bodyPr/>
                    <a:lstStyle/>
                    <a:p>
                      <a:pPr algn="ctr"/>
                      <a:r>
                        <a:rPr lang="en-US" sz="1800" b="0" dirty="0">
                          <a:solidFill>
                            <a:schemeClr val="tx1"/>
                          </a:solidFill>
                        </a:rPr>
                        <a:t>Second</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Third</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422741"/>
                  </a:ext>
                </a:extLst>
              </a:tr>
              <a:tr h="1189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Identify and use base words and affixes to determine the meaning of unfamiliar words in grade-level content.</a:t>
                      </a:r>
                    </a:p>
                    <a:p>
                      <a:endParaRPr lang="en-US" sz="1800" dirty="0"/>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Identify and apply knowledge of common Greek and Latin roots, base words, and affixes to determine the meaning of unfamiliar words in grade-level content.</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116893"/>
                  </a:ext>
                </a:extLst>
              </a:tr>
              <a:tr h="2861712">
                <a:tc>
                  <a:txBody>
                    <a:bodyPr/>
                    <a:lstStyle/>
                    <a:p>
                      <a:endParaRPr lang="en-US" sz="1800" dirty="0"/>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spc="600" dirty="0"/>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489722"/>
                  </a:ext>
                </a:extLst>
              </a:tr>
            </a:tbl>
          </a:graphicData>
        </a:graphic>
      </p:graphicFrame>
      <p:sp>
        <p:nvSpPr>
          <p:cNvPr id="63508" name="TextBox 22">
            <a:extLst>
              <a:ext uri="{FF2B5EF4-FFF2-40B4-BE49-F238E27FC236}">
                <a16:creationId xmlns:a16="http://schemas.microsoft.com/office/drawing/2014/main" id="{FB50AB6D-4198-AD4C-EA4B-5377DA197A6B}"/>
              </a:ext>
            </a:extLst>
          </p:cNvPr>
          <p:cNvSpPr txBox="1">
            <a:spLocks noChangeArrowheads="1"/>
          </p:cNvSpPr>
          <p:nvPr/>
        </p:nvSpPr>
        <p:spPr bwMode="auto">
          <a:xfrm>
            <a:off x="449263" y="3697288"/>
            <a:ext cx="4189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I felt </a:t>
            </a:r>
            <a:r>
              <a:rPr lang="en-US" altLang="en-US" sz="1800">
                <a:solidFill>
                  <a:srgbClr val="FF0000"/>
                </a:solidFill>
              </a:rPr>
              <a:t>helpless</a:t>
            </a:r>
            <a:r>
              <a:rPr lang="en-US" altLang="en-US" sz="1800"/>
              <a:t> and had nowhere to go.</a:t>
            </a:r>
          </a:p>
        </p:txBody>
      </p:sp>
      <p:sp>
        <p:nvSpPr>
          <p:cNvPr id="25" name="TextBox 24">
            <a:extLst>
              <a:ext uri="{FF2B5EF4-FFF2-40B4-BE49-F238E27FC236}">
                <a16:creationId xmlns:a16="http://schemas.microsoft.com/office/drawing/2014/main" id="{A1556F50-BCC2-40B3-BE92-2B7CD9E39C1D}"/>
              </a:ext>
            </a:extLst>
          </p:cNvPr>
          <p:cNvSpPr txBox="1"/>
          <p:nvPr/>
        </p:nvSpPr>
        <p:spPr>
          <a:xfrm>
            <a:off x="1504950" y="4411663"/>
            <a:ext cx="1560513" cy="369887"/>
          </a:xfrm>
          <a:prstGeom prst="rect">
            <a:avLst/>
          </a:prstGeom>
          <a:noFill/>
        </p:spPr>
        <p:txBody>
          <a:bodyPr wrap="none">
            <a:spAutoFit/>
          </a:bodyPr>
          <a:lstStyle/>
          <a:p>
            <a:pPr>
              <a:defRPr/>
            </a:pPr>
            <a:r>
              <a:rPr lang="en-US" spc="600" dirty="0"/>
              <a:t>helpless</a:t>
            </a:r>
          </a:p>
        </p:txBody>
      </p:sp>
      <p:sp>
        <p:nvSpPr>
          <p:cNvPr id="26" name="Oval 25">
            <a:extLst>
              <a:ext uri="{FF2B5EF4-FFF2-40B4-BE49-F238E27FC236}">
                <a16:creationId xmlns:a16="http://schemas.microsoft.com/office/drawing/2014/main" id="{E898BCFE-5B81-4865-920B-8C0AE4926F99}"/>
              </a:ext>
            </a:extLst>
          </p:cNvPr>
          <p:cNvSpPr/>
          <p:nvPr/>
        </p:nvSpPr>
        <p:spPr>
          <a:xfrm>
            <a:off x="1504950" y="4370388"/>
            <a:ext cx="744538" cy="452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a:extLst>
              <a:ext uri="{FF2B5EF4-FFF2-40B4-BE49-F238E27FC236}">
                <a16:creationId xmlns:a16="http://schemas.microsoft.com/office/drawing/2014/main" id="{C6A83CA0-3634-4767-B9C6-EF28DEAF180E}"/>
              </a:ext>
            </a:extLst>
          </p:cNvPr>
          <p:cNvCxnSpPr/>
          <p:nvPr/>
        </p:nvCxnSpPr>
        <p:spPr>
          <a:xfrm>
            <a:off x="2287588" y="4778375"/>
            <a:ext cx="641350" cy="3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Up Arrow Callout 31">
            <a:extLst>
              <a:ext uri="{FF2B5EF4-FFF2-40B4-BE49-F238E27FC236}">
                <a16:creationId xmlns:a16="http://schemas.microsoft.com/office/drawing/2014/main" id="{13FCE0BB-853A-46BF-B500-BFA4A81F0044}"/>
              </a:ext>
            </a:extLst>
          </p:cNvPr>
          <p:cNvSpPr/>
          <p:nvPr/>
        </p:nvSpPr>
        <p:spPr>
          <a:xfrm>
            <a:off x="1062038" y="4945063"/>
            <a:ext cx="1187450" cy="7239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assistance</a:t>
            </a:r>
          </a:p>
        </p:txBody>
      </p:sp>
      <p:sp>
        <p:nvSpPr>
          <p:cNvPr id="33" name="Up Arrow Callout 32">
            <a:extLst>
              <a:ext uri="{FF2B5EF4-FFF2-40B4-BE49-F238E27FC236}">
                <a16:creationId xmlns:a16="http://schemas.microsoft.com/office/drawing/2014/main" id="{D66F045B-CA38-4CBE-B66C-FB7F5D83A9FE}"/>
              </a:ext>
            </a:extLst>
          </p:cNvPr>
          <p:cNvSpPr/>
          <p:nvPr/>
        </p:nvSpPr>
        <p:spPr>
          <a:xfrm>
            <a:off x="2284413" y="4945063"/>
            <a:ext cx="952500" cy="7239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without</a:t>
            </a:r>
          </a:p>
        </p:txBody>
      </p:sp>
      <p:sp>
        <p:nvSpPr>
          <p:cNvPr id="63514" name="TextBox 33">
            <a:extLst>
              <a:ext uri="{FF2B5EF4-FFF2-40B4-BE49-F238E27FC236}">
                <a16:creationId xmlns:a16="http://schemas.microsoft.com/office/drawing/2014/main" id="{8C9AB51A-68D8-916B-267B-E59E760740A3}"/>
              </a:ext>
            </a:extLst>
          </p:cNvPr>
          <p:cNvSpPr txBox="1">
            <a:spLocks noChangeArrowheads="1"/>
          </p:cNvSpPr>
          <p:nvPr/>
        </p:nvSpPr>
        <p:spPr bwMode="auto">
          <a:xfrm>
            <a:off x="1270000" y="5883275"/>
            <a:ext cx="202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rgbClr val="FF0000"/>
                </a:solidFill>
              </a:rPr>
              <a:t>without assistance</a:t>
            </a:r>
          </a:p>
        </p:txBody>
      </p:sp>
      <p:sp>
        <p:nvSpPr>
          <p:cNvPr id="63515" name="TextBox 35">
            <a:extLst>
              <a:ext uri="{FF2B5EF4-FFF2-40B4-BE49-F238E27FC236}">
                <a16:creationId xmlns:a16="http://schemas.microsoft.com/office/drawing/2014/main" id="{C05A6A12-5E8D-EC5E-5DDB-253A30D90794}"/>
              </a:ext>
            </a:extLst>
          </p:cNvPr>
          <p:cNvSpPr txBox="1">
            <a:spLocks noChangeArrowheads="1"/>
          </p:cNvSpPr>
          <p:nvPr/>
        </p:nvSpPr>
        <p:spPr bwMode="auto">
          <a:xfrm>
            <a:off x="5540375" y="5614988"/>
            <a:ext cx="3219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transform: </a:t>
            </a:r>
            <a:r>
              <a:rPr lang="en-US" altLang="en-US" sz="1800">
                <a:solidFill>
                  <a:srgbClr val="FF0000"/>
                </a:solidFill>
              </a:rPr>
              <a:t>change shape</a:t>
            </a:r>
          </a:p>
          <a:p>
            <a:pPr>
              <a:lnSpc>
                <a:spcPct val="100000"/>
              </a:lnSpc>
              <a:spcBef>
                <a:spcPct val="0"/>
              </a:spcBef>
              <a:buClrTx/>
              <a:buFontTx/>
              <a:buNone/>
            </a:pPr>
            <a:r>
              <a:rPr lang="en-US" altLang="en-US" sz="1800"/>
              <a:t>formation: </a:t>
            </a:r>
            <a:r>
              <a:rPr lang="en-US" altLang="en-US" sz="1800">
                <a:solidFill>
                  <a:srgbClr val="FF0000"/>
                </a:solidFill>
              </a:rPr>
              <a:t>shaping</a:t>
            </a:r>
          </a:p>
          <a:p>
            <a:pPr>
              <a:lnSpc>
                <a:spcPct val="100000"/>
              </a:lnSpc>
              <a:spcBef>
                <a:spcPct val="0"/>
              </a:spcBef>
              <a:buClrTx/>
              <a:buFontTx/>
              <a:buNone/>
            </a:pPr>
            <a:endParaRPr lang="en-US" altLang="en-US" sz="1800"/>
          </a:p>
        </p:txBody>
      </p:sp>
      <p:sp>
        <p:nvSpPr>
          <p:cNvPr id="37" name="TextBox 36">
            <a:extLst>
              <a:ext uri="{FF2B5EF4-FFF2-40B4-BE49-F238E27FC236}">
                <a16:creationId xmlns:a16="http://schemas.microsoft.com/office/drawing/2014/main" id="{96583276-282F-40AD-8339-D5697073A04A}"/>
              </a:ext>
            </a:extLst>
          </p:cNvPr>
          <p:cNvSpPr txBox="1"/>
          <p:nvPr/>
        </p:nvSpPr>
        <p:spPr>
          <a:xfrm>
            <a:off x="5148263" y="4411663"/>
            <a:ext cx="2867025" cy="923925"/>
          </a:xfrm>
          <a:prstGeom prst="rect">
            <a:avLst/>
          </a:prstGeom>
          <a:noFill/>
        </p:spPr>
        <p:txBody>
          <a:bodyPr>
            <a:spAutoFit/>
          </a:bodyPr>
          <a:lstStyle/>
          <a:p>
            <a:pPr algn="ctr">
              <a:defRPr/>
            </a:pPr>
            <a:r>
              <a:rPr lang="en-US" spc="300" dirty="0"/>
              <a:t>formation     format</a:t>
            </a:r>
          </a:p>
          <a:p>
            <a:pPr algn="ctr">
              <a:defRPr/>
            </a:pPr>
            <a:endParaRPr lang="en-US" spc="300" dirty="0"/>
          </a:p>
          <a:p>
            <a:pPr algn="ctr">
              <a:defRPr/>
            </a:pPr>
            <a:r>
              <a:rPr lang="en-US" spc="300" dirty="0"/>
              <a:t>transform     deform</a:t>
            </a:r>
          </a:p>
        </p:txBody>
      </p:sp>
      <p:sp>
        <p:nvSpPr>
          <p:cNvPr id="38" name="Flowchart: Connector 37">
            <a:extLst>
              <a:ext uri="{FF2B5EF4-FFF2-40B4-BE49-F238E27FC236}">
                <a16:creationId xmlns:a16="http://schemas.microsoft.com/office/drawing/2014/main" id="{0321C5D5-922F-4B35-BEF8-CB92EF490C7F}"/>
              </a:ext>
            </a:extLst>
          </p:cNvPr>
          <p:cNvSpPr/>
          <p:nvPr/>
        </p:nvSpPr>
        <p:spPr>
          <a:xfrm>
            <a:off x="5202238" y="4411663"/>
            <a:ext cx="676275" cy="3683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a:extLst>
              <a:ext uri="{FF2B5EF4-FFF2-40B4-BE49-F238E27FC236}">
                <a16:creationId xmlns:a16="http://schemas.microsoft.com/office/drawing/2014/main" id="{B0119B21-D4E7-4326-B5B3-0769A157CAF9}"/>
              </a:ext>
            </a:extLst>
          </p:cNvPr>
          <p:cNvSpPr/>
          <p:nvPr/>
        </p:nvSpPr>
        <p:spPr>
          <a:xfrm>
            <a:off x="6977063" y="4411663"/>
            <a:ext cx="609600" cy="3683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a:extLst>
              <a:ext uri="{FF2B5EF4-FFF2-40B4-BE49-F238E27FC236}">
                <a16:creationId xmlns:a16="http://schemas.microsoft.com/office/drawing/2014/main" id="{07DD17D7-E273-49FB-9E20-15FA6027716F}"/>
              </a:ext>
            </a:extLst>
          </p:cNvPr>
          <p:cNvSpPr/>
          <p:nvPr/>
        </p:nvSpPr>
        <p:spPr>
          <a:xfrm>
            <a:off x="5878513" y="4962525"/>
            <a:ext cx="676275" cy="3683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lowchart: Connector 40">
            <a:extLst>
              <a:ext uri="{FF2B5EF4-FFF2-40B4-BE49-F238E27FC236}">
                <a16:creationId xmlns:a16="http://schemas.microsoft.com/office/drawing/2014/main" id="{A4398DFF-372A-4346-8B8B-58B0578A0817}"/>
              </a:ext>
            </a:extLst>
          </p:cNvPr>
          <p:cNvSpPr/>
          <p:nvPr/>
        </p:nvSpPr>
        <p:spPr>
          <a:xfrm>
            <a:off x="7248525" y="4975225"/>
            <a:ext cx="676275" cy="3683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21" name="TextBox 41">
            <a:extLst>
              <a:ext uri="{FF2B5EF4-FFF2-40B4-BE49-F238E27FC236}">
                <a16:creationId xmlns:a16="http://schemas.microsoft.com/office/drawing/2014/main" id="{3C74AEB2-2E73-C8BC-1685-E5EC46913E0E}"/>
              </a:ext>
            </a:extLst>
          </p:cNvPr>
          <p:cNvSpPr txBox="1">
            <a:spLocks noChangeArrowheads="1"/>
          </p:cNvSpPr>
          <p:nvPr/>
        </p:nvSpPr>
        <p:spPr bwMode="auto">
          <a:xfrm>
            <a:off x="4559300" y="3717925"/>
            <a:ext cx="4362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The root word is </a:t>
            </a:r>
            <a:r>
              <a:rPr lang="en-US" altLang="en-US" sz="1800" dirty="0">
                <a:solidFill>
                  <a:srgbClr val="FF0000"/>
                </a:solidFill>
              </a:rPr>
              <a:t>form</a:t>
            </a:r>
            <a:r>
              <a:rPr lang="en-US" altLang="en-US" sz="1800" dirty="0"/>
              <a:t> and it means “shape.”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a:extLst>
              <a:ext uri="{FF2B5EF4-FFF2-40B4-BE49-F238E27FC236}">
                <a16:creationId xmlns:a16="http://schemas.microsoft.com/office/drawing/2014/main" id="{0615EA7D-280B-EB46-5B68-ED4109FD4B65}"/>
              </a:ext>
            </a:extLst>
          </p:cNvPr>
          <p:cNvSpPr>
            <a:spLocks noGrp="1"/>
          </p:cNvSpPr>
          <p:nvPr>
            <p:ph type="body" idx="1"/>
          </p:nvPr>
        </p:nvSpPr>
        <p:spPr>
          <a:xfrm>
            <a:off x="630238" y="1144588"/>
            <a:ext cx="7983537" cy="647700"/>
          </a:xfrm>
        </p:spPr>
        <p:txBody>
          <a:bodyPr/>
          <a:lstStyle/>
          <a:p>
            <a:pPr algn="ctr"/>
            <a:r>
              <a:rPr lang="en-US" altLang="en-US" sz="3200"/>
              <a:t>Morphology Benchmark Progression 4</a:t>
            </a:r>
            <a:r>
              <a:rPr lang="en-US" altLang="en-US" sz="3200" baseline="30000"/>
              <a:t>th</a:t>
            </a:r>
            <a:r>
              <a:rPr lang="en-US" altLang="en-US" sz="3200"/>
              <a:t> - 5</a:t>
            </a:r>
            <a:r>
              <a:rPr lang="en-US" altLang="en-US" sz="3200" baseline="30000"/>
              <a:t>th</a:t>
            </a:r>
            <a:r>
              <a:rPr lang="en-US" altLang="en-US" sz="3200"/>
              <a:t> </a:t>
            </a:r>
          </a:p>
        </p:txBody>
      </p:sp>
      <p:sp>
        <p:nvSpPr>
          <p:cNvPr id="65539" name="AutoShape 2" descr="Dad Makes His Son Steak Cake For His Birthday">
            <a:extLst>
              <a:ext uri="{FF2B5EF4-FFF2-40B4-BE49-F238E27FC236}">
                <a16:creationId xmlns:a16="http://schemas.microsoft.com/office/drawing/2014/main" id="{46594C75-B799-9B9A-C0B9-64D21213CFA9}"/>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5540" name="AutoShape 4" descr="Dad Makes His Son Steak Cake For His Birthday">
            <a:extLst>
              <a:ext uri="{FF2B5EF4-FFF2-40B4-BE49-F238E27FC236}">
                <a16:creationId xmlns:a16="http://schemas.microsoft.com/office/drawing/2014/main" id="{EE1F1E0A-412B-FFC5-6EE4-6FF9304A8203}"/>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5541" name="AutoShape 6" descr="Dad Makes His Son Steak Cake For His Birthday">
            <a:extLst>
              <a:ext uri="{FF2B5EF4-FFF2-40B4-BE49-F238E27FC236}">
                <a16:creationId xmlns:a16="http://schemas.microsoft.com/office/drawing/2014/main" id="{A75BF2C2-ED50-8386-55F1-ACD165DFDAB1}"/>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4" name="Table 3">
            <a:extLst>
              <a:ext uri="{FF2B5EF4-FFF2-40B4-BE49-F238E27FC236}">
                <a16:creationId xmlns:a16="http://schemas.microsoft.com/office/drawing/2014/main" id="{CC460B97-121C-42C2-A412-5A92254B413A}"/>
              </a:ext>
            </a:extLst>
          </p:cNvPr>
          <p:cNvGraphicFramePr>
            <a:graphicFrameLocks noGrp="1"/>
          </p:cNvGraphicFramePr>
          <p:nvPr/>
        </p:nvGraphicFramePr>
        <p:xfrm>
          <a:off x="198438" y="1976438"/>
          <a:ext cx="8723312" cy="4338637"/>
        </p:xfrm>
        <a:graphic>
          <a:graphicData uri="http://schemas.openxmlformats.org/drawingml/2006/table">
            <a:tbl>
              <a:tblPr firstRow="1" bandRow="1">
                <a:tableStyleId>{5C22544A-7EE6-4342-B048-85BDC9FD1C3A}</a:tableStyleId>
              </a:tblPr>
              <a:tblGrid>
                <a:gridCol w="4335033">
                  <a:extLst>
                    <a:ext uri="{9D8B030D-6E8A-4147-A177-3AD203B41FA5}">
                      <a16:colId xmlns:a16="http://schemas.microsoft.com/office/drawing/2014/main" val="3843807512"/>
                    </a:ext>
                  </a:extLst>
                </a:gridCol>
                <a:gridCol w="4388279">
                  <a:extLst>
                    <a:ext uri="{9D8B030D-6E8A-4147-A177-3AD203B41FA5}">
                      <a16:colId xmlns:a16="http://schemas.microsoft.com/office/drawing/2014/main" val="320381661"/>
                    </a:ext>
                  </a:extLst>
                </a:gridCol>
              </a:tblGrid>
              <a:tr h="365879">
                <a:tc>
                  <a:txBody>
                    <a:bodyPr/>
                    <a:lstStyle/>
                    <a:p>
                      <a:pPr algn="ctr"/>
                      <a:r>
                        <a:rPr lang="en-US" sz="1800" b="0" dirty="0">
                          <a:solidFill>
                            <a:schemeClr val="tx1"/>
                          </a:solidFill>
                        </a:rPr>
                        <a:t>Fourth</a:t>
                      </a:r>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Fifth</a:t>
                      </a:r>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422741"/>
                  </a:ext>
                </a:extLst>
              </a:tr>
              <a:tr h="1463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Apply knowledge of common Greek and Latin roots, base words and affixes to determine the meaning of unfamiliar words in grade-level content. </a:t>
                      </a:r>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Apply knowledge of Greek and Latin roots and affixes, recognizing the connection between affixes and parts of speech, to determine the meaning of unfamiliar words in grade-level content.</a:t>
                      </a:r>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116893"/>
                  </a:ext>
                </a:extLst>
              </a:tr>
              <a:tr h="2509241">
                <a:tc>
                  <a:txBody>
                    <a:bodyPr/>
                    <a:lstStyle/>
                    <a:p>
                      <a:endParaRPr lang="en-US" sz="1800" dirty="0"/>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  </a:t>
                      </a:r>
                      <a:endParaRPr lang="en-US" sz="1800" spc="600" dirty="0"/>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489722"/>
                  </a:ext>
                </a:extLst>
              </a:tr>
            </a:tbl>
          </a:graphicData>
        </a:graphic>
      </p:graphicFrame>
      <p:sp>
        <p:nvSpPr>
          <p:cNvPr id="65556" name="TextBox 20">
            <a:extLst>
              <a:ext uri="{FF2B5EF4-FFF2-40B4-BE49-F238E27FC236}">
                <a16:creationId xmlns:a16="http://schemas.microsoft.com/office/drawing/2014/main" id="{D7EF58C8-6B06-D6DF-ADFC-448B309DF8CD}"/>
              </a:ext>
            </a:extLst>
          </p:cNvPr>
          <p:cNvSpPr txBox="1">
            <a:spLocks noChangeArrowheads="1"/>
          </p:cNvSpPr>
          <p:nvPr/>
        </p:nvSpPr>
        <p:spPr bwMode="auto">
          <a:xfrm>
            <a:off x="198438" y="3840163"/>
            <a:ext cx="429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We could not afford to pay our phone bill, so our phone service was </a:t>
            </a:r>
            <a:r>
              <a:rPr lang="en-US" altLang="en-US" sz="1800">
                <a:solidFill>
                  <a:srgbClr val="FF0000"/>
                </a:solidFill>
              </a:rPr>
              <a:t>disconnected</a:t>
            </a:r>
            <a:r>
              <a:rPr lang="en-US" altLang="en-US" sz="1800"/>
              <a:t>.</a:t>
            </a:r>
          </a:p>
        </p:txBody>
      </p:sp>
      <p:sp>
        <p:nvSpPr>
          <p:cNvPr id="22" name="TextBox 21">
            <a:extLst>
              <a:ext uri="{FF2B5EF4-FFF2-40B4-BE49-F238E27FC236}">
                <a16:creationId xmlns:a16="http://schemas.microsoft.com/office/drawing/2014/main" id="{813BDA64-35EE-4873-AD66-5DBB9A11A7D9}"/>
              </a:ext>
            </a:extLst>
          </p:cNvPr>
          <p:cNvSpPr txBox="1"/>
          <p:nvPr/>
        </p:nvSpPr>
        <p:spPr>
          <a:xfrm>
            <a:off x="977900" y="4651375"/>
            <a:ext cx="2740025" cy="368300"/>
          </a:xfrm>
          <a:prstGeom prst="rect">
            <a:avLst/>
          </a:prstGeom>
          <a:noFill/>
        </p:spPr>
        <p:txBody>
          <a:bodyPr>
            <a:spAutoFit/>
          </a:bodyPr>
          <a:lstStyle/>
          <a:p>
            <a:pPr>
              <a:defRPr/>
            </a:pPr>
            <a:r>
              <a:rPr lang="en-US" u="sng" spc="600" dirty="0"/>
              <a:t>dis</a:t>
            </a:r>
            <a:r>
              <a:rPr lang="en-US" spc="600" dirty="0">
                <a:solidFill>
                  <a:srgbClr val="0070C0"/>
                </a:solidFill>
              </a:rPr>
              <a:t>con</a:t>
            </a:r>
            <a:r>
              <a:rPr lang="en-US" spc="600" dirty="0"/>
              <a:t>nect</a:t>
            </a:r>
            <a:r>
              <a:rPr lang="en-US" u="sng" spc="600" dirty="0"/>
              <a:t>ed</a:t>
            </a:r>
          </a:p>
        </p:txBody>
      </p:sp>
      <p:sp>
        <p:nvSpPr>
          <p:cNvPr id="24" name="Up Arrow Callout 23">
            <a:extLst>
              <a:ext uri="{FF2B5EF4-FFF2-40B4-BE49-F238E27FC236}">
                <a16:creationId xmlns:a16="http://schemas.microsoft.com/office/drawing/2014/main" id="{EFC3FFAD-008D-42B9-9781-438C206160EC}"/>
              </a:ext>
            </a:extLst>
          </p:cNvPr>
          <p:cNvSpPr/>
          <p:nvPr/>
        </p:nvSpPr>
        <p:spPr>
          <a:xfrm>
            <a:off x="630238" y="5019675"/>
            <a:ext cx="873125" cy="74295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not</a:t>
            </a:r>
          </a:p>
        </p:txBody>
      </p:sp>
      <p:sp>
        <p:nvSpPr>
          <p:cNvPr id="27" name="Up Arrow Callout 26">
            <a:extLst>
              <a:ext uri="{FF2B5EF4-FFF2-40B4-BE49-F238E27FC236}">
                <a16:creationId xmlns:a16="http://schemas.microsoft.com/office/drawing/2014/main" id="{ABFCD1BD-B324-43CF-BEB4-1D01E1CB37D0}"/>
              </a:ext>
            </a:extLst>
          </p:cNvPr>
          <p:cNvSpPr/>
          <p:nvPr/>
        </p:nvSpPr>
        <p:spPr>
          <a:xfrm>
            <a:off x="1550988" y="5010150"/>
            <a:ext cx="1133475" cy="750888"/>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join together</a:t>
            </a:r>
          </a:p>
        </p:txBody>
      </p:sp>
      <p:sp>
        <p:nvSpPr>
          <p:cNvPr id="28" name="Rectangle 27">
            <a:extLst>
              <a:ext uri="{FF2B5EF4-FFF2-40B4-BE49-F238E27FC236}">
                <a16:creationId xmlns:a16="http://schemas.microsoft.com/office/drawing/2014/main" id="{D519DFDB-61BD-499C-916C-49104C5A7010}"/>
              </a:ext>
            </a:extLst>
          </p:cNvPr>
          <p:cNvSpPr/>
          <p:nvPr/>
        </p:nvSpPr>
        <p:spPr>
          <a:xfrm>
            <a:off x="1550988" y="4675188"/>
            <a:ext cx="1266825"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Up Arrow Callout 28">
            <a:extLst>
              <a:ext uri="{FF2B5EF4-FFF2-40B4-BE49-F238E27FC236}">
                <a16:creationId xmlns:a16="http://schemas.microsoft.com/office/drawing/2014/main" id="{E23581A6-8A53-4274-A12A-F48B9A9CF927}"/>
              </a:ext>
            </a:extLst>
          </p:cNvPr>
          <p:cNvSpPr/>
          <p:nvPr/>
        </p:nvSpPr>
        <p:spPr>
          <a:xfrm>
            <a:off x="2732088" y="5022850"/>
            <a:ext cx="871537" cy="725488"/>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action/</a:t>
            </a:r>
          </a:p>
          <a:p>
            <a:pPr algn="ctr">
              <a:defRPr/>
            </a:pPr>
            <a:r>
              <a:rPr lang="en-US" dirty="0">
                <a:solidFill>
                  <a:schemeClr val="tx1"/>
                </a:solidFill>
              </a:rPr>
              <a:t>past</a:t>
            </a:r>
          </a:p>
        </p:txBody>
      </p:sp>
      <p:sp>
        <p:nvSpPr>
          <p:cNvPr id="65562" name="TextBox 29">
            <a:extLst>
              <a:ext uri="{FF2B5EF4-FFF2-40B4-BE49-F238E27FC236}">
                <a16:creationId xmlns:a16="http://schemas.microsoft.com/office/drawing/2014/main" id="{60D325EC-35A2-2C83-9EEE-E6791FED48E7}"/>
              </a:ext>
            </a:extLst>
          </p:cNvPr>
          <p:cNvSpPr txBox="1">
            <a:spLocks noChangeArrowheads="1"/>
          </p:cNvSpPr>
          <p:nvPr/>
        </p:nvSpPr>
        <p:spPr bwMode="auto">
          <a:xfrm>
            <a:off x="630238" y="5853113"/>
            <a:ext cx="323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not joined together any longer</a:t>
            </a:r>
          </a:p>
        </p:txBody>
      </p:sp>
      <p:sp>
        <p:nvSpPr>
          <p:cNvPr id="65563" name="TextBox 34">
            <a:extLst>
              <a:ext uri="{FF2B5EF4-FFF2-40B4-BE49-F238E27FC236}">
                <a16:creationId xmlns:a16="http://schemas.microsoft.com/office/drawing/2014/main" id="{E577E716-75AC-3C15-A3F3-447A5DC882F6}"/>
              </a:ext>
            </a:extLst>
          </p:cNvPr>
          <p:cNvSpPr txBox="1">
            <a:spLocks noChangeArrowheads="1"/>
          </p:cNvSpPr>
          <p:nvPr/>
        </p:nvSpPr>
        <p:spPr bwMode="auto">
          <a:xfrm>
            <a:off x="5300663" y="4633913"/>
            <a:ext cx="30099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sorrow</a:t>
            </a:r>
            <a:r>
              <a:rPr lang="en-US" altLang="en-US" sz="1800" dirty="0">
                <a:solidFill>
                  <a:srgbClr val="FF0000"/>
                </a:solidFill>
              </a:rPr>
              <a:t>ful – </a:t>
            </a:r>
            <a:r>
              <a:rPr lang="en-US" altLang="en-US" sz="1800" dirty="0"/>
              <a:t>full of sorrow</a:t>
            </a:r>
          </a:p>
          <a:p>
            <a:pPr>
              <a:lnSpc>
                <a:spcPct val="100000"/>
              </a:lnSpc>
              <a:spcBef>
                <a:spcPct val="0"/>
              </a:spcBef>
              <a:buClrTx/>
              <a:buFontTx/>
              <a:buNone/>
            </a:pPr>
            <a:r>
              <a:rPr lang="en-US" altLang="en-US" sz="1800" dirty="0"/>
              <a:t>resource</a:t>
            </a:r>
            <a:r>
              <a:rPr lang="en-US" altLang="en-US" sz="1800" dirty="0">
                <a:solidFill>
                  <a:srgbClr val="FF0000"/>
                </a:solidFill>
              </a:rPr>
              <a:t>ful – </a:t>
            </a:r>
            <a:r>
              <a:rPr lang="en-US" altLang="en-US" sz="1800" dirty="0"/>
              <a:t>full of resources</a:t>
            </a:r>
          </a:p>
          <a:p>
            <a:pPr>
              <a:lnSpc>
                <a:spcPct val="100000"/>
              </a:lnSpc>
              <a:spcBef>
                <a:spcPct val="0"/>
              </a:spcBef>
              <a:buClrTx/>
              <a:buFontTx/>
              <a:buNone/>
            </a:pPr>
            <a:r>
              <a:rPr lang="en-US" altLang="en-US" sz="1800" dirty="0"/>
              <a:t>distaste</a:t>
            </a:r>
            <a:r>
              <a:rPr lang="en-US" altLang="en-US" sz="1800" dirty="0">
                <a:solidFill>
                  <a:srgbClr val="FF0000"/>
                </a:solidFill>
              </a:rPr>
              <a:t>ful</a:t>
            </a:r>
            <a:r>
              <a:rPr lang="en-US" altLang="en-US" sz="1800" dirty="0"/>
              <a:t> – full of distaste</a:t>
            </a:r>
            <a:endParaRPr lang="en-US" altLang="en-US" sz="1800" dirty="0">
              <a:solidFill>
                <a:srgbClr val="FF0000"/>
              </a:solidFill>
            </a:endParaRPr>
          </a:p>
          <a:p>
            <a:pPr>
              <a:lnSpc>
                <a:spcPct val="100000"/>
              </a:lnSpc>
              <a:spcBef>
                <a:spcPct val="0"/>
              </a:spcBef>
              <a:buClrTx/>
              <a:buFontTx/>
              <a:buNone/>
            </a:pPr>
            <a:r>
              <a:rPr lang="en-US" altLang="en-US" sz="1800" dirty="0"/>
              <a:t>unevent</a:t>
            </a:r>
            <a:r>
              <a:rPr lang="en-US" altLang="en-US" sz="1800" dirty="0">
                <a:solidFill>
                  <a:srgbClr val="FF0000"/>
                </a:solidFill>
              </a:rPr>
              <a:t>ful – </a:t>
            </a:r>
            <a:r>
              <a:rPr lang="en-US" altLang="en-US" sz="1800" dirty="0"/>
              <a:t>full of no events </a:t>
            </a:r>
          </a:p>
          <a:p>
            <a:pPr>
              <a:lnSpc>
                <a:spcPct val="100000"/>
              </a:lnSpc>
              <a:spcBef>
                <a:spcPct val="0"/>
              </a:spcBef>
              <a:buClrTx/>
              <a:buFontTx/>
              <a:buNone/>
            </a:pPr>
            <a:r>
              <a:rPr lang="en-US" altLang="en-US" sz="1800" dirty="0"/>
              <a:t>insight</a:t>
            </a:r>
            <a:r>
              <a:rPr lang="en-US" altLang="en-US" sz="1800" dirty="0">
                <a:solidFill>
                  <a:srgbClr val="FF0000"/>
                </a:solidFill>
              </a:rPr>
              <a:t>ful – </a:t>
            </a:r>
            <a:r>
              <a:rPr lang="en-US" altLang="en-US" sz="1800" dirty="0"/>
              <a:t>full of insight</a:t>
            </a:r>
          </a:p>
          <a:p>
            <a:pPr>
              <a:lnSpc>
                <a:spcPct val="100000"/>
              </a:lnSpc>
              <a:spcBef>
                <a:spcPct val="0"/>
              </a:spcBef>
              <a:buClrTx/>
              <a:buFontTx/>
              <a:buNone/>
            </a:pPr>
            <a:endParaRPr lang="en-US" altLang="en-US" sz="1800" dirty="0"/>
          </a:p>
        </p:txBody>
      </p:sp>
      <p:sp>
        <p:nvSpPr>
          <p:cNvPr id="65564" name="TextBox 5">
            <a:extLst>
              <a:ext uri="{FF2B5EF4-FFF2-40B4-BE49-F238E27FC236}">
                <a16:creationId xmlns:a16="http://schemas.microsoft.com/office/drawing/2014/main" id="{0F47A0BC-8217-2CB9-A26E-ACEFC357D568}"/>
              </a:ext>
            </a:extLst>
          </p:cNvPr>
          <p:cNvSpPr txBox="1">
            <a:spLocks noChangeArrowheads="1"/>
          </p:cNvSpPr>
          <p:nvPr/>
        </p:nvSpPr>
        <p:spPr bwMode="auto">
          <a:xfrm>
            <a:off x="4689475" y="3887788"/>
            <a:ext cx="4232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The suffix –ful means “full of” and its part of speech is an adjective.</a:t>
            </a:r>
          </a:p>
          <a:p>
            <a:pPr>
              <a:lnSpc>
                <a:spcPct val="100000"/>
              </a:lnSpc>
              <a:spcBef>
                <a:spcPct val="0"/>
              </a:spcBef>
              <a:buClrTx/>
              <a:buFontTx/>
              <a:buNone/>
            </a:pPr>
            <a:endParaRPr lang="en-US"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1">
            <a:extLst>
              <a:ext uri="{FF2B5EF4-FFF2-40B4-BE49-F238E27FC236}">
                <a16:creationId xmlns:a16="http://schemas.microsoft.com/office/drawing/2014/main" id="{7A812BAF-D174-83E0-C903-F4228730F60A}"/>
              </a:ext>
            </a:extLst>
          </p:cNvPr>
          <p:cNvSpPr>
            <a:spLocks noGrp="1"/>
          </p:cNvSpPr>
          <p:nvPr>
            <p:ph type="body" idx="1"/>
          </p:nvPr>
        </p:nvSpPr>
        <p:spPr>
          <a:xfrm>
            <a:off x="630238" y="1144588"/>
            <a:ext cx="7983537" cy="647700"/>
          </a:xfrm>
        </p:spPr>
        <p:txBody>
          <a:bodyPr/>
          <a:lstStyle/>
          <a:p>
            <a:pPr algn="ctr"/>
            <a:r>
              <a:rPr lang="en-US" altLang="en-US" sz="3200"/>
              <a:t>Morphology</a:t>
            </a:r>
          </a:p>
        </p:txBody>
      </p:sp>
      <p:sp>
        <p:nvSpPr>
          <p:cNvPr id="67587" name="AutoShape 2" descr="Dad Makes His Son Steak Cake For His Birthday">
            <a:extLst>
              <a:ext uri="{FF2B5EF4-FFF2-40B4-BE49-F238E27FC236}">
                <a16:creationId xmlns:a16="http://schemas.microsoft.com/office/drawing/2014/main" id="{06258682-3E6C-8E9B-5353-B5F948AAD5DF}"/>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7588" name="AutoShape 4" descr="Dad Makes His Son Steak Cake For His Birthday">
            <a:extLst>
              <a:ext uri="{FF2B5EF4-FFF2-40B4-BE49-F238E27FC236}">
                <a16:creationId xmlns:a16="http://schemas.microsoft.com/office/drawing/2014/main" id="{530E7337-4D55-09C9-B289-C25F4EF82180}"/>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67589" name="AutoShape 6" descr="Dad Makes His Son Steak Cake For His Birthday">
            <a:extLst>
              <a:ext uri="{FF2B5EF4-FFF2-40B4-BE49-F238E27FC236}">
                <a16:creationId xmlns:a16="http://schemas.microsoft.com/office/drawing/2014/main" id="{29FABBCB-6D7F-ACF1-F51A-48636DB1F8D9}"/>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pic>
        <p:nvPicPr>
          <p:cNvPr id="67590" name="Picture 7">
            <a:extLst>
              <a:ext uri="{FF2B5EF4-FFF2-40B4-BE49-F238E27FC236}">
                <a16:creationId xmlns:a16="http://schemas.microsoft.com/office/drawing/2014/main" id="{AC8236DD-6D1F-7733-7B4B-697D80F19C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3897313"/>
            <a:ext cx="55054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4" descr="WordSums – Bay Tree Blog">
            <a:extLst>
              <a:ext uri="{FF2B5EF4-FFF2-40B4-BE49-F238E27FC236}">
                <a16:creationId xmlns:a16="http://schemas.microsoft.com/office/drawing/2014/main" id="{FD93177B-F4C1-0B2D-40A1-764D78E3A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897313"/>
            <a:ext cx="29622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TextBox 30">
            <a:extLst>
              <a:ext uri="{FF2B5EF4-FFF2-40B4-BE49-F238E27FC236}">
                <a16:creationId xmlns:a16="http://schemas.microsoft.com/office/drawing/2014/main" id="{28C57FCD-5852-4B23-1653-6CC7AF55BCB2}"/>
              </a:ext>
            </a:extLst>
          </p:cNvPr>
          <p:cNvSpPr txBox="1">
            <a:spLocks noChangeArrowheads="1"/>
          </p:cNvSpPr>
          <p:nvPr/>
        </p:nvSpPr>
        <p:spPr bwMode="auto">
          <a:xfrm>
            <a:off x="5800725" y="3435350"/>
            <a:ext cx="292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t>Morphology Matrix</a:t>
            </a:r>
          </a:p>
        </p:txBody>
      </p:sp>
      <p:pic>
        <p:nvPicPr>
          <p:cNvPr id="67593" name="Picture 1">
            <a:extLst>
              <a:ext uri="{FF2B5EF4-FFF2-40B4-BE49-F238E27FC236}">
                <a16:creationId xmlns:a16="http://schemas.microsoft.com/office/drawing/2014/main" id="{0DD4EC8D-F532-B51F-053F-BFB6465BFE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4263" y="1876425"/>
            <a:ext cx="1179512"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2">
            <a:extLst>
              <a:ext uri="{FF2B5EF4-FFF2-40B4-BE49-F238E27FC236}">
                <a16:creationId xmlns:a16="http://schemas.microsoft.com/office/drawing/2014/main" id="{67341A42-3608-42A5-C21B-5AE946D17D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4738" y="1879600"/>
            <a:ext cx="11890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3">
            <a:extLst>
              <a:ext uri="{FF2B5EF4-FFF2-40B4-BE49-F238E27FC236}">
                <a16:creationId xmlns:a16="http://schemas.microsoft.com/office/drawing/2014/main" id="{C9984DBC-C176-2D6E-092B-1A3C3D4D2D9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5850" y="1874838"/>
            <a:ext cx="1187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TextBox 13">
            <a:extLst>
              <a:ext uri="{FF2B5EF4-FFF2-40B4-BE49-F238E27FC236}">
                <a16:creationId xmlns:a16="http://schemas.microsoft.com/office/drawing/2014/main" id="{792DBAFB-79FA-A482-F646-B7FEAA401322}"/>
              </a:ext>
            </a:extLst>
          </p:cNvPr>
          <p:cNvSpPr txBox="1">
            <a:spLocks noChangeArrowheads="1"/>
          </p:cNvSpPr>
          <p:nvPr/>
        </p:nvSpPr>
        <p:spPr bwMode="auto">
          <a:xfrm>
            <a:off x="149225" y="2198688"/>
            <a:ext cx="474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a:t>Florida Center For Reading Research (FCRR) </a:t>
            </a:r>
          </a:p>
          <a:p>
            <a:pPr algn="ctr">
              <a:lnSpc>
                <a:spcPct val="100000"/>
              </a:lnSpc>
              <a:spcBef>
                <a:spcPct val="0"/>
              </a:spcBef>
              <a:buClrTx/>
              <a:buFontTx/>
              <a:buNone/>
            </a:pPr>
            <a:r>
              <a:rPr lang="en-US" altLang="en-US" sz="2400"/>
              <a:t>Student Center Activities</a:t>
            </a:r>
          </a:p>
        </p:txBody>
      </p:sp>
      <p:sp>
        <p:nvSpPr>
          <p:cNvPr id="67597" name="TextBox 13">
            <a:extLst>
              <a:ext uri="{FF2B5EF4-FFF2-40B4-BE49-F238E27FC236}">
                <a16:creationId xmlns:a16="http://schemas.microsoft.com/office/drawing/2014/main" id="{3D4CC430-084D-3676-209A-AE280B4BFCC9}"/>
              </a:ext>
            </a:extLst>
          </p:cNvPr>
          <p:cNvSpPr txBox="1">
            <a:spLocks noChangeArrowheads="1"/>
          </p:cNvSpPr>
          <p:nvPr/>
        </p:nvSpPr>
        <p:spPr bwMode="auto">
          <a:xfrm>
            <a:off x="1662113" y="3448050"/>
            <a:ext cx="315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t>Morphology</a:t>
            </a:r>
            <a:r>
              <a:rPr lang="en-US" altLang="en-US" sz="1800"/>
              <a:t> </a:t>
            </a:r>
            <a:r>
              <a:rPr lang="en-US" altLang="en-US" sz="2400"/>
              <a:t>Wall</a:t>
            </a:r>
          </a:p>
        </p:txBody>
      </p:sp>
      <p:sp>
        <p:nvSpPr>
          <p:cNvPr id="67598" name="Rectangle 13">
            <a:extLst>
              <a:ext uri="{FF2B5EF4-FFF2-40B4-BE49-F238E27FC236}">
                <a16:creationId xmlns:a16="http://schemas.microsoft.com/office/drawing/2014/main" id="{D6274B90-86B0-47D4-124A-707F0DDD2549}"/>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FDC195C-EBFB-C8E4-33FF-0DF1036E60BC}"/>
              </a:ext>
            </a:extLst>
          </p:cNvPr>
          <p:cNvSpPr>
            <a:spLocks noGrp="1"/>
          </p:cNvSpPr>
          <p:nvPr>
            <p:ph type="title"/>
          </p:nvPr>
        </p:nvSpPr>
        <p:spPr>
          <a:xfrm>
            <a:off x="1060450" y="2724150"/>
            <a:ext cx="7013575" cy="1076325"/>
          </a:xfrm>
        </p:spPr>
        <p:txBody>
          <a:bodyPr/>
          <a:lstStyle/>
          <a:p>
            <a:pPr eaLnBrk="1" hangingPunct="1"/>
            <a:r>
              <a:rPr altLang="en-US"/>
              <a:t>Context and Connotation</a:t>
            </a:r>
          </a:p>
        </p:txBody>
      </p:sp>
      <p:sp>
        <p:nvSpPr>
          <p:cNvPr id="69635" name="AutoShape 5" descr="Context Clues Practice">
            <a:extLst>
              <a:ext uri="{FF2B5EF4-FFF2-40B4-BE49-F238E27FC236}">
                <a16:creationId xmlns:a16="http://schemas.microsoft.com/office/drawing/2014/main" id="{82593E66-5B22-F39F-B524-155895BD3326}"/>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pic>
        <p:nvPicPr>
          <p:cNvPr id="69636" name="Picture 7" descr="Context Clues Practice">
            <a:extLst>
              <a:ext uri="{FF2B5EF4-FFF2-40B4-BE49-F238E27FC236}">
                <a16:creationId xmlns:a16="http://schemas.microsoft.com/office/drawing/2014/main" id="{119DED6F-1760-E0F5-0E54-F807C7B02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475" y="4078288"/>
            <a:ext cx="198913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4">
            <a:extLst>
              <a:ext uri="{FF2B5EF4-FFF2-40B4-BE49-F238E27FC236}">
                <a16:creationId xmlns:a16="http://schemas.microsoft.com/office/drawing/2014/main" id="{845B6749-A637-B3BC-6D94-8FD51990EEB7}"/>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1">
            <a:extLst>
              <a:ext uri="{FF2B5EF4-FFF2-40B4-BE49-F238E27FC236}">
                <a16:creationId xmlns:a16="http://schemas.microsoft.com/office/drawing/2014/main" id="{E61E0D63-26A4-57AF-33D2-3D0B470824B8}"/>
              </a:ext>
            </a:extLst>
          </p:cNvPr>
          <p:cNvSpPr>
            <a:spLocks noGrp="1"/>
          </p:cNvSpPr>
          <p:nvPr>
            <p:ph type="body" idx="1"/>
          </p:nvPr>
        </p:nvSpPr>
        <p:spPr>
          <a:xfrm>
            <a:off x="630238" y="1144588"/>
            <a:ext cx="7983537" cy="647700"/>
          </a:xfrm>
        </p:spPr>
        <p:txBody>
          <a:bodyPr/>
          <a:lstStyle/>
          <a:p>
            <a:pPr algn="ctr"/>
            <a:r>
              <a:rPr lang="en-US" altLang="en-US" sz="3200"/>
              <a:t>Context and Connotation  </a:t>
            </a:r>
          </a:p>
        </p:txBody>
      </p:sp>
      <p:sp>
        <p:nvSpPr>
          <p:cNvPr id="71683" name="Content Placeholder 2">
            <a:extLst>
              <a:ext uri="{FF2B5EF4-FFF2-40B4-BE49-F238E27FC236}">
                <a16:creationId xmlns:a16="http://schemas.microsoft.com/office/drawing/2014/main" id="{C7D7BD89-B21F-5872-D87E-18BE59EEC69E}"/>
              </a:ext>
            </a:extLst>
          </p:cNvPr>
          <p:cNvSpPr>
            <a:spLocks noGrp="1"/>
          </p:cNvSpPr>
          <p:nvPr>
            <p:ph sz="half" idx="2"/>
          </p:nvPr>
        </p:nvSpPr>
        <p:spPr>
          <a:xfrm>
            <a:off x="630238" y="1941513"/>
            <a:ext cx="7983537" cy="4746625"/>
          </a:xfrm>
        </p:spPr>
        <p:txBody>
          <a:bodyPr/>
          <a:lstStyle/>
          <a:p>
            <a:pPr marL="0" indent="0">
              <a:buFont typeface="Arial" panose="020B0604020202020204" pitchFamily="34" charset="0"/>
              <a:buNone/>
            </a:pPr>
            <a:r>
              <a:rPr lang="en-US" altLang="en-US" sz="1400" b="1"/>
              <a:t>ELA.5.V.1.3</a:t>
            </a:r>
            <a:r>
              <a:rPr lang="en-US" altLang="en-US" sz="1400"/>
              <a:t> Use context clues, figurative language, word relationships, reference materials and/or background knowledge to determine the meaning of multiple-meaning and unfamiliar words and phrases, appropriate to grade level. </a:t>
            </a:r>
          </a:p>
          <a:p>
            <a:pPr marL="0" indent="0">
              <a:buFont typeface="Arial" panose="020B0604020202020204" pitchFamily="34" charset="0"/>
              <a:buNone/>
            </a:pPr>
            <a:endParaRPr lang="en-US" altLang="en-US" sz="200"/>
          </a:p>
          <a:p>
            <a:pPr marL="0" indent="0">
              <a:buFont typeface="Arial" panose="020B0604020202020204" pitchFamily="34" charset="0"/>
              <a:buNone/>
            </a:pPr>
            <a:r>
              <a:rPr lang="en-US" altLang="en-US" sz="1400" b="1"/>
              <a:t>ELA.4.V.1.3</a:t>
            </a:r>
            <a:r>
              <a:rPr lang="en-US" altLang="en-US" sz="1400"/>
              <a:t> Use context clues, figurative language, word relationships, reference materials, and/or background knowledge to determine the meaning of multiple-meaning and unfamiliar words and phrases, appropriate to grade level. </a:t>
            </a:r>
          </a:p>
          <a:p>
            <a:pPr marL="0" indent="0">
              <a:buFont typeface="Arial" panose="020B0604020202020204" pitchFamily="34" charset="0"/>
              <a:buNone/>
            </a:pPr>
            <a:endParaRPr lang="en-US" altLang="en-US" sz="200"/>
          </a:p>
          <a:p>
            <a:pPr marL="0" indent="0">
              <a:buFont typeface="Arial" panose="020B0604020202020204" pitchFamily="34" charset="0"/>
              <a:buNone/>
            </a:pPr>
            <a:r>
              <a:rPr lang="en-US" altLang="en-US" sz="1400" b="1"/>
              <a:t>ELA.3.V.1.3</a:t>
            </a:r>
            <a:r>
              <a:rPr lang="en-US" altLang="en-US" sz="1400"/>
              <a:t> Use context clues, figurative language, word relationships, reference materials and/or background knowledge to determine the meaning of multiple-meaning and unfamiliar words and phrases, appropriate to grade level. </a:t>
            </a:r>
          </a:p>
          <a:p>
            <a:pPr marL="0" indent="0">
              <a:buFont typeface="Arial" panose="020B0604020202020204" pitchFamily="34" charset="0"/>
              <a:buNone/>
            </a:pPr>
            <a:endParaRPr lang="en-US" altLang="en-US" sz="200"/>
          </a:p>
          <a:p>
            <a:pPr marL="0" indent="0">
              <a:buFont typeface="Arial" panose="020B0604020202020204" pitchFamily="34" charset="0"/>
              <a:buNone/>
            </a:pPr>
            <a:r>
              <a:rPr lang="en-US" altLang="en-US" sz="1400" b="1"/>
              <a:t>ELA.2.V.1.3</a:t>
            </a:r>
            <a:r>
              <a:rPr lang="en-US" altLang="en-US" sz="1400"/>
              <a:t> Identify and use context clues, word relationships, reference materials and/or background knowledge to determine the meaning of unfamiliar words. </a:t>
            </a:r>
          </a:p>
          <a:p>
            <a:pPr marL="0" indent="0">
              <a:buFont typeface="Arial" panose="020B0604020202020204" pitchFamily="34" charset="0"/>
              <a:buNone/>
            </a:pPr>
            <a:endParaRPr lang="en-US" altLang="en-US" sz="200"/>
          </a:p>
          <a:p>
            <a:pPr marL="0" indent="0">
              <a:buFont typeface="Arial" panose="020B0604020202020204" pitchFamily="34" charset="0"/>
              <a:buNone/>
            </a:pPr>
            <a:r>
              <a:rPr lang="en-US" altLang="en-US" sz="1400" b="1"/>
              <a:t>ELA.1.V.1.3</a:t>
            </a:r>
            <a:r>
              <a:rPr lang="en-US" altLang="en-US" sz="1400"/>
              <a:t> Identify and use picture clues, context clues, word relationships, reference materials and/or background knowledge to determine the meaning of unfamiliar words. </a:t>
            </a:r>
          </a:p>
          <a:p>
            <a:pPr marL="0" indent="0">
              <a:buFont typeface="Arial" panose="020B0604020202020204" pitchFamily="34" charset="0"/>
              <a:buNone/>
            </a:pPr>
            <a:endParaRPr lang="en-US" altLang="en-US" sz="200"/>
          </a:p>
          <a:p>
            <a:pPr marL="0" indent="0">
              <a:buFont typeface="Arial" panose="020B0604020202020204" pitchFamily="34" charset="0"/>
              <a:buNone/>
            </a:pPr>
            <a:r>
              <a:rPr lang="en-US" altLang="en-US" sz="1400" b="1"/>
              <a:t>ELA.K.V.1.3</a:t>
            </a:r>
            <a:r>
              <a:rPr lang="en-US" altLang="en-US" sz="1400"/>
              <a:t> Identify and sort common words into basic categories, relating vocabulary to background knowledge.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1">
            <a:extLst>
              <a:ext uri="{FF2B5EF4-FFF2-40B4-BE49-F238E27FC236}">
                <a16:creationId xmlns:a16="http://schemas.microsoft.com/office/drawing/2014/main" id="{0BFC6F5F-D067-604D-AAF9-9F4D98A8D360}"/>
              </a:ext>
            </a:extLst>
          </p:cNvPr>
          <p:cNvSpPr>
            <a:spLocks noGrp="1"/>
          </p:cNvSpPr>
          <p:nvPr>
            <p:ph type="body" idx="1"/>
          </p:nvPr>
        </p:nvSpPr>
        <p:spPr>
          <a:xfrm>
            <a:off x="630238" y="1144588"/>
            <a:ext cx="7983537" cy="647700"/>
          </a:xfrm>
        </p:spPr>
        <p:txBody>
          <a:bodyPr/>
          <a:lstStyle/>
          <a:p>
            <a:pPr algn="ctr"/>
            <a:r>
              <a:rPr lang="en-US" altLang="en-US" sz="3200"/>
              <a:t>Context and Connotation </a:t>
            </a:r>
          </a:p>
        </p:txBody>
      </p:sp>
      <p:sp>
        <p:nvSpPr>
          <p:cNvPr id="73731" name="TextBox 2">
            <a:extLst>
              <a:ext uri="{FF2B5EF4-FFF2-40B4-BE49-F238E27FC236}">
                <a16:creationId xmlns:a16="http://schemas.microsoft.com/office/drawing/2014/main" id="{49C14790-E4BF-BF23-F995-A9D099CD6C7F}"/>
              </a:ext>
            </a:extLst>
          </p:cNvPr>
          <p:cNvSpPr txBox="1">
            <a:spLocks noChangeArrowheads="1"/>
          </p:cNvSpPr>
          <p:nvPr/>
        </p:nvSpPr>
        <p:spPr bwMode="auto">
          <a:xfrm>
            <a:off x="-457994" y="1976438"/>
            <a:ext cx="8602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dirty="0"/>
              <a:t>Five Types of Context Clues</a:t>
            </a:r>
          </a:p>
        </p:txBody>
      </p:sp>
      <p:pic>
        <p:nvPicPr>
          <p:cNvPr id="73732" name="Picture 5">
            <a:extLst>
              <a:ext uri="{FF2B5EF4-FFF2-40B4-BE49-F238E27FC236}">
                <a16:creationId xmlns:a16="http://schemas.microsoft.com/office/drawing/2014/main" id="{B356EDCE-F8AA-0F11-AFB8-FBB6AB487D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2500313"/>
            <a:ext cx="663575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20" descr="html - Image Inside of Artwork - Stack Overflow">
            <a:extLst>
              <a:ext uri="{FF2B5EF4-FFF2-40B4-BE49-F238E27FC236}">
                <a16:creationId xmlns:a16="http://schemas.microsoft.com/office/drawing/2014/main" id="{ABFCE858-1CAF-D861-32E1-934EF62611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3546475"/>
            <a:ext cx="1685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5">
            <a:extLst>
              <a:ext uri="{FF2B5EF4-FFF2-40B4-BE49-F238E27FC236}">
                <a16:creationId xmlns:a16="http://schemas.microsoft.com/office/drawing/2014/main" id="{69EDCE27-ECC6-BB11-916E-20CB184D6180}"/>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6DE7A8DB-D15D-9CE8-A50E-3FAA438ECF83}"/>
              </a:ext>
            </a:extLst>
          </p:cNvPr>
          <p:cNvSpPr>
            <a:spLocks noGrp="1"/>
          </p:cNvSpPr>
          <p:nvPr>
            <p:ph type="body" idx="1"/>
          </p:nvPr>
        </p:nvSpPr>
        <p:spPr>
          <a:xfrm>
            <a:off x="630238" y="1100138"/>
            <a:ext cx="7883525" cy="647700"/>
          </a:xfrm>
        </p:spPr>
        <p:txBody>
          <a:bodyPr/>
          <a:lstStyle/>
          <a:p>
            <a:pPr algn="ctr">
              <a:spcAft>
                <a:spcPct val="0"/>
              </a:spcAft>
            </a:pPr>
            <a:r>
              <a:rPr lang="en-US" altLang="en-US" sz="3200">
                <a:solidFill>
                  <a:srgbClr val="FFFFFF"/>
                </a:solidFill>
              </a:rPr>
              <a:t>Four Types of Vocabulary</a:t>
            </a:r>
          </a:p>
        </p:txBody>
      </p:sp>
      <p:grpSp>
        <p:nvGrpSpPr>
          <p:cNvPr id="20483" name="Group 2">
            <a:extLst>
              <a:ext uri="{FF2B5EF4-FFF2-40B4-BE49-F238E27FC236}">
                <a16:creationId xmlns:a16="http://schemas.microsoft.com/office/drawing/2014/main" id="{4DBACCE6-324A-A928-F19B-CCC9A873D256}"/>
              </a:ext>
            </a:extLst>
          </p:cNvPr>
          <p:cNvGrpSpPr>
            <a:grpSpLocks/>
          </p:cNvGrpSpPr>
          <p:nvPr/>
        </p:nvGrpSpPr>
        <p:grpSpPr bwMode="auto">
          <a:xfrm>
            <a:off x="1122363" y="2103438"/>
            <a:ext cx="6688137" cy="3757612"/>
            <a:chOff x="1122363" y="2103438"/>
            <a:chExt cx="6688137" cy="3757612"/>
          </a:xfrm>
        </p:grpSpPr>
        <p:sp>
          <p:nvSpPr>
            <p:cNvPr id="7" name="Up-Down Arrow 6">
              <a:extLst>
                <a:ext uri="{FF2B5EF4-FFF2-40B4-BE49-F238E27FC236}">
                  <a16:creationId xmlns:a16="http://schemas.microsoft.com/office/drawing/2014/main" id="{475DC682-95B7-4F85-86AF-0836CF238FDF}"/>
                </a:ext>
              </a:extLst>
            </p:cNvPr>
            <p:cNvSpPr/>
            <p:nvPr/>
          </p:nvSpPr>
          <p:spPr>
            <a:xfrm>
              <a:off x="4275138" y="2103438"/>
              <a:ext cx="344487" cy="3757612"/>
            </a:xfrm>
            <a:prstGeom prst="upDownArrow">
              <a:avLst/>
            </a:prstGeom>
            <a:solidFill>
              <a:schemeClr val="accent4">
                <a:lumMod val="60000"/>
                <a:lumOff val="40000"/>
              </a:schemeClr>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Down Arrow 9">
              <a:extLst>
                <a:ext uri="{FF2B5EF4-FFF2-40B4-BE49-F238E27FC236}">
                  <a16:creationId xmlns:a16="http://schemas.microsoft.com/office/drawing/2014/main" id="{AA4C6AB8-34FD-4E69-8412-0BD098E096F6}"/>
                </a:ext>
              </a:extLst>
            </p:cNvPr>
            <p:cNvSpPr/>
            <p:nvPr/>
          </p:nvSpPr>
          <p:spPr>
            <a:xfrm rot="5400000">
              <a:off x="4263232" y="2091531"/>
              <a:ext cx="369888" cy="3756025"/>
            </a:xfrm>
            <a:prstGeom prst="upDownArrow">
              <a:avLst/>
            </a:prstGeom>
            <a:solidFill>
              <a:schemeClr val="accent4">
                <a:lumMod val="60000"/>
                <a:lumOff val="40000"/>
              </a:schemeClr>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a:extLst>
                <a:ext uri="{FF2B5EF4-FFF2-40B4-BE49-F238E27FC236}">
                  <a16:creationId xmlns:a16="http://schemas.microsoft.com/office/drawing/2014/main" id="{13E25FED-20C8-43C8-8DDF-CF510112A6BB}"/>
                </a:ext>
              </a:extLst>
            </p:cNvPr>
            <p:cNvSpPr/>
            <p:nvPr/>
          </p:nvSpPr>
          <p:spPr>
            <a:xfrm>
              <a:off x="4675188" y="2508250"/>
              <a:ext cx="1436687" cy="123507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9050">
              <a:solidFill>
                <a:srgbClr val="262A63"/>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13" name="Rounded Rectangle 12">
              <a:extLst>
                <a:ext uri="{FF2B5EF4-FFF2-40B4-BE49-F238E27FC236}">
                  <a16:creationId xmlns:a16="http://schemas.microsoft.com/office/drawing/2014/main" id="{E0451450-FAD1-438B-AF74-977CF546A1DC}"/>
                </a:ext>
              </a:extLst>
            </p:cNvPr>
            <p:cNvSpPr/>
            <p:nvPr/>
          </p:nvSpPr>
          <p:spPr>
            <a:xfrm>
              <a:off x="4675188" y="4244975"/>
              <a:ext cx="1436687" cy="123507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9050">
              <a:solidFill>
                <a:srgbClr val="262A63"/>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grpSp>
          <p:nvGrpSpPr>
            <p:cNvPr id="20494" name="Group 1">
              <a:extLst>
                <a:ext uri="{FF2B5EF4-FFF2-40B4-BE49-F238E27FC236}">
                  <a16:creationId xmlns:a16="http://schemas.microsoft.com/office/drawing/2014/main" id="{16D84A6B-6037-53EC-9FB4-C4F732BE6387}"/>
                </a:ext>
              </a:extLst>
            </p:cNvPr>
            <p:cNvGrpSpPr>
              <a:grpSpLocks/>
            </p:cNvGrpSpPr>
            <p:nvPr/>
          </p:nvGrpSpPr>
          <p:grpSpPr bwMode="auto">
            <a:xfrm>
              <a:off x="1122363" y="2486025"/>
              <a:ext cx="3143250" cy="2979738"/>
              <a:chOff x="1122363" y="2486025"/>
              <a:chExt cx="3143250" cy="2979738"/>
            </a:xfrm>
          </p:grpSpPr>
          <p:sp>
            <p:nvSpPr>
              <p:cNvPr id="20497" name="Google Shape;167;p25">
                <a:extLst>
                  <a:ext uri="{FF2B5EF4-FFF2-40B4-BE49-F238E27FC236}">
                    <a16:creationId xmlns:a16="http://schemas.microsoft.com/office/drawing/2014/main" id="{8C7B9A0D-1F84-C62F-35ED-5E49C2E166BB}"/>
                  </a:ext>
                </a:extLst>
              </p:cNvPr>
              <p:cNvSpPr>
                <a:spLocks noChangeArrowheads="1"/>
              </p:cNvSpPr>
              <p:nvPr/>
            </p:nvSpPr>
            <p:spPr bwMode="auto">
              <a:xfrm>
                <a:off x="1144588" y="2706688"/>
                <a:ext cx="1557337" cy="1036637"/>
              </a:xfrm>
              <a:prstGeom prst="rightArrowCallout">
                <a:avLst>
                  <a:gd name="adj1" fmla="val 25000"/>
                  <a:gd name="adj2" fmla="val 25000"/>
                  <a:gd name="adj3" fmla="val 24997"/>
                  <a:gd name="adj4" fmla="val 64977"/>
                </a:avLst>
              </a:prstGeom>
              <a:solidFill>
                <a:schemeClr val="bg2"/>
              </a:solidFill>
              <a:ln w="19050">
                <a:solidFill>
                  <a:srgbClr val="262A63"/>
                </a:solidFill>
                <a:round/>
                <a:headEnd type="none" w="sm" len="sm"/>
                <a:tailEnd type="none" w="sm" len="sm"/>
              </a:ln>
            </p:spPr>
            <p:txBody>
              <a:bodyPr lIns="91425" tIns="91425" rIns="91425" bIns="91425" anchor="ct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400"/>
                  <a:t>The words we need to understand what we read.</a:t>
                </a:r>
              </a:p>
            </p:txBody>
          </p:sp>
          <p:sp>
            <p:nvSpPr>
              <p:cNvPr id="6" name="Rounded Rectangle 5">
                <a:extLst>
                  <a:ext uri="{FF2B5EF4-FFF2-40B4-BE49-F238E27FC236}">
                    <a16:creationId xmlns:a16="http://schemas.microsoft.com/office/drawing/2014/main" id="{F2D049D5-0ECB-4F52-A9E8-2D78E5EAD60D}"/>
                  </a:ext>
                </a:extLst>
              </p:cNvPr>
              <p:cNvSpPr/>
              <p:nvPr/>
            </p:nvSpPr>
            <p:spPr>
              <a:xfrm>
                <a:off x="2811463" y="2486025"/>
                <a:ext cx="1436687" cy="123507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9050">
                <a:solidFill>
                  <a:srgbClr val="262A63"/>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12" name="Rounded Rectangle 11">
                <a:extLst>
                  <a:ext uri="{FF2B5EF4-FFF2-40B4-BE49-F238E27FC236}">
                    <a16:creationId xmlns:a16="http://schemas.microsoft.com/office/drawing/2014/main" id="{1292ED31-87CE-415C-AA82-EF36978752BB}"/>
                  </a:ext>
                </a:extLst>
              </p:cNvPr>
              <p:cNvSpPr/>
              <p:nvPr/>
            </p:nvSpPr>
            <p:spPr>
              <a:xfrm>
                <a:off x="2828925" y="4230688"/>
                <a:ext cx="1436688" cy="123507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9050">
                <a:solidFill>
                  <a:srgbClr val="262A63"/>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20500" name="Google Shape;167;p25">
                <a:extLst>
                  <a:ext uri="{FF2B5EF4-FFF2-40B4-BE49-F238E27FC236}">
                    <a16:creationId xmlns:a16="http://schemas.microsoft.com/office/drawing/2014/main" id="{D03CFA3D-ADD2-0917-7580-271E04922AE7}"/>
                  </a:ext>
                </a:extLst>
              </p:cNvPr>
              <p:cNvSpPr>
                <a:spLocks noChangeArrowheads="1"/>
              </p:cNvSpPr>
              <p:nvPr/>
            </p:nvSpPr>
            <p:spPr bwMode="auto">
              <a:xfrm>
                <a:off x="1122363" y="4289425"/>
                <a:ext cx="1557337" cy="1036638"/>
              </a:xfrm>
              <a:prstGeom prst="rightArrowCallout">
                <a:avLst>
                  <a:gd name="adj1" fmla="val 25000"/>
                  <a:gd name="adj2" fmla="val 25000"/>
                  <a:gd name="adj3" fmla="val 24997"/>
                  <a:gd name="adj4" fmla="val 64977"/>
                </a:avLst>
              </a:prstGeom>
              <a:solidFill>
                <a:schemeClr val="bg2"/>
              </a:solidFill>
              <a:ln w="19050">
                <a:solidFill>
                  <a:srgbClr val="262A63"/>
                </a:solidFill>
                <a:round/>
                <a:headEnd type="none" w="sm" len="sm"/>
                <a:tailEnd type="none" w="sm" len="sm"/>
              </a:ln>
            </p:spPr>
            <p:txBody>
              <a:bodyPr lIns="91425" tIns="91425" rIns="91425" bIns="91425" anchor="ct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400"/>
                  <a:t>The words we need to understand what we hear.</a:t>
                </a:r>
              </a:p>
            </p:txBody>
          </p:sp>
        </p:grpSp>
        <p:sp>
          <p:nvSpPr>
            <p:cNvPr id="20495" name="Google Shape;167;p25">
              <a:extLst>
                <a:ext uri="{FF2B5EF4-FFF2-40B4-BE49-F238E27FC236}">
                  <a16:creationId xmlns:a16="http://schemas.microsoft.com/office/drawing/2014/main" id="{EF84CBBF-A309-E192-A688-CF4D0EBB96C3}"/>
                </a:ext>
              </a:extLst>
            </p:cNvPr>
            <p:cNvSpPr>
              <a:spLocks noChangeArrowheads="1"/>
            </p:cNvSpPr>
            <p:nvPr/>
          </p:nvSpPr>
          <p:spPr bwMode="auto">
            <a:xfrm rot="10800000">
              <a:off x="6253163" y="2706688"/>
              <a:ext cx="1557337" cy="1036637"/>
            </a:xfrm>
            <a:prstGeom prst="rightArrowCallout">
              <a:avLst>
                <a:gd name="adj1" fmla="val 25000"/>
                <a:gd name="adj2" fmla="val 25000"/>
                <a:gd name="adj3" fmla="val 24997"/>
                <a:gd name="adj4" fmla="val 64977"/>
              </a:avLst>
            </a:prstGeom>
            <a:solidFill>
              <a:schemeClr val="bg2"/>
            </a:solidFill>
            <a:ln w="19050">
              <a:solidFill>
                <a:srgbClr val="262A63"/>
              </a:solidFill>
              <a:round/>
              <a:headEnd type="none" w="sm" len="sm"/>
              <a:tailEnd type="none" w="sm" len="sm"/>
            </a:ln>
          </p:spPr>
          <p:txBody>
            <a:bodyPr lIns="91425" tIns="91425" rIns="91425" bIns="91425" anchor="ct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400"/>
            </a:p>
          </p:txBody>
        </p:sp>
        <p:sp>
          <p:nvSpPr>
            <p:cNvPr id="20496" name="Google Shape;167;p25">
              <a:extLst>
                <a:ext uri="{FF2B5EF4-FFF2-40B4-BE49-F238E27FC236}">
                  <a16:creationId xmlns:a16="http://schemas.microsoft.com/office/drawing/2014/main" id="{D1E28D94-1205-BACB-887F-BAF52D885113}"/>
                </a:ext>
              </a:extLst>
            </p:cNvPr>
            <p:cNvSpPr>
              <a:spLocks noChangeArrowheads="1"/>
            </p:cNvSpPr>
            <p:nvPr/>
          </p:nvSpPr>
          <p:spPr bwMode="auto">
            <a:xfrm rot="10800000">
              <a:off x="6253163" y="4289425"/>
              <a:ext cx="1557337" cy="1036638"/>
            </a:xfrm>
            <a:prstGeom prst="rightArrowCallout">
              <a:avLst>
                <a:gd name="adj1" fmla="val 25000"/>
                <a:gd name="adj2" fmla="val 25000"/>
                <a:gd name="adj3" fmla="val 24997"/>
                <a:gd name="adj4" fmla="val 64977"/>
              </a:avLst>
            </a:prstGeom>
            <a:solidFill>
              <a:schemeClr val="bg2"/>
            </a:solidFill>
            <a:ln w="19050">
              <a:solidFill>
                <a:srgbClr val="262A63"/>
              </a:solidFill>
              <a:round/>
              <a:headEnd type="none" w="sm" len="sm"/>
              <a:tailEnd type="none" w="sm" len="sm"/>
            </a:ln>
          </p:spPr>
          <p:txBody>
            <a:bodyPr lIns="91425" tIns="91425" rIns="91425" bIns="91425" anchor="ct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400"/>
            </a:p>
          </p:txBody>
        </p:sp>
      </p:grpSp>
      <p:sp>
        <p:nvSpPr>
          <p:cNvPr id="20484" name="TextBox 19">
            <a:extLst>
              <a:ext uri="{FF2B5EF4-FFF2-40B4-BE49-F238E27FC236}">
                <a16:creationId xmlns:a16="http://schemas.microsoft.com/office/drawing/2014/main" id="{E79408A9-0554-9E75-F40F-C541EE42AAD7}"/>
              </a:ext>
            </a:extLst>
          </p:cNvPr>
          <p:cNvSpPr txBox="1">
            <a:spLocks noChangeArrowheads="1"/>
          </p:cNvSpPr>
          <p:nvPr/>
        </p:nvSpPr>
        <p:spPr bwMode="auto">
          <a:xfrm>
            <a:off x="6784975" y="2767013"/>
            <a:ext cx="992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400"/>
              <a:t>The words we use when we write.</a:t>
            </a:r>
          </a:p>
        </p:txBody>
      </p:sp>
      <p:sp>
        <p:nvSpPr>
          <p:cNvPr id="20485" name="TextBox 20">
            <a:extLst>
              <a:ext uri="{FF2B5EF4-FFF2-40B4-BE49-F238E27FC236}">
                <a16:creationId xmlns:a16="http://schemas.microsoft.com/office/drawing/2014/main" id="{9A8243BB-D477-CDA1-1465-8276A0A1BA50}"/>
              </a:ext>
            </a:extLst>
          </p:cNvPr>
          <p:cNvSpPr txBox="1">
            <a:spLocks noChangeArrowheads="1"/>
          </p:cNvSpPr>
          <p:nvPr/>
        </p:nvSpPr>
        <p:spPr bwMode="auto">
          <a:xfrm>
            <a:off x="6877050" y="4330700"/>
            <a:ext cx="992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400"/>
              <a:t>The words we use when we speak.</a:t>
            </a:r>
          </a:p>
        </p:txBody>
      </p:sp>
      <p:sp>
        <p:nvSpPr>
          <p:cNvPr id="20486" name="TextBox 21">
            <a:extLst>
              <a:ext uri="{FF2B5EF4-FFF2-40B4-BE49-F238E27FC236}">
                <a16:creationId xmlns:a16="http://schemas.microsoft.com/office/drawing/2014/main" id="{BDC9EC0F-8554-FD99-47D2-3EF3A9846002}"/>
              </a:ext>
            </a:extLst>
          </p:cNvPr>
          <p:cNvSpPr txBox="1">
            <a:spLocks noChangeArrowheads="1"/>
          </p:cNvSpPr>
          <p:nvPr/>
        </p:nvSpPr>
        <p:spPr bwMode="auto">
          <a:xfrm>
            <a:off x="2925763" y="2901950"/>
            <a:ext cx="1281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solidFill>
                  <a:schemeClr val="bg1"/>
                </a:solidFill>
              </a:rPr>
              <a:t>Reading</a:t>
            </a:r>
            <a:r>
              <a:rPr lang="en-US" altLang="en-US" sz="2400"/>
              <a:t> </a:t>
            </a:r>
          </a:p>
        </p:txBody>
      </p:sp>
      <p:sp>
        <p:nvSpPr>
          <p:cNvPr id="20487" name="TextBox 22">
            <a:extLst>
              <a:ext uri="{FF2B5EF4-FFF2-40B4-BE49-F238E27FC236}">
                <a16:creationId xmlns:a16="http://schemas.microsoft.com/office/drawing/2014/main" id="{BCC51A36-4670-1C85-83E7-000DFCAEA577}"/>
              </a:ext>
            </a:extLst>
          </p:cNvPr>
          <p:cNvSpPr txBox="1">
            <a:spLocks noChangeArrowheads="1"/>
          </p:cNvSpPr>
          <p:nvPr/>
        </p:nvSpPr>
        <p:spPr bwMode="auto">
          <a:xfrm>
            <a:off x="4894263" y="290195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solidFill>
                  <a:schemeClr val="bg1"/>
                </a:solidFill>
              </a:rPr>
              <a:t>Writing</a:t>
            </a:r>
            <a:endParaRPr lang="en-US" altLang="en-US" sz="2400"/>
          </a:p>
        </p:txBody>
      </p:sp>
      <p:sp>
        <p:nvSpPr>
          <p:cNvPr id="20488" name="TextBox 23">
            <a:extLst>
              <a:ext uri="{FF2B5EF4-FFF2-40B4-BE49-F238E27FC236}">
                <a16:creationId xmlns:a16="http://schemas.microsoft.com/office/drawing/2014/main" id="{EC9C335F-B23E-1BD6-608B-8DC3EAE5442D}"/>
              </a:ext>
            </a:extLst>
          </p:cNvPr>
          <p:cNvSpPr txBox="1">
            <a:spLocks noChangeArrowheads="1"/>
          </p:cNvSpPr>
          <p:nvPr/>
        </p:nvSpPr>
        <p:spPr bwMode="auto">
          <a:xfrm>
            <a:off x="2922588" y="4630738"/>
            <a:ext cx="1292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solidFill>
                  <a:schemeClr val="bg1"/>
                </a:solidFill>
              </a:rPr>
              <a:t>Listening</a:t>
            </a:r>
            <a:r>
              <a:rPr lang="en-US" altLang="en-US" sz="2400"/>
              <a:t> </a:t>
            </a:r>
          </a:p>
        </p:txBody>
      </p:sp>
      <p:sp>
        <p:nvSpPr>
          <p:cNvPr id="20489" name="TextBox 24">
            <a:extLst>
              <a:ext uri="{FF2B5EF4-FFF2-40B4-BE49-F238E27FC236}">
                <a16:creationId xmlns:a16="http://schemas.microsoft.com/office/drawing/2014/main" id="{4899C698-4DDC-DCC1-B243-89576527A1A8}"/>
              </a:ext>
            </a:extLst>
          </p:cNvPr>
          <p:cNvSpPr txBox="1">
            <a:spLocks noChangeArrowheads="1"/>
          </p:cNvSpPr>
          <p:nvPr/>
        </p:nvSpPr>
        <p:spPr bwMode="auto">
          <a:xfrm>
            <a:off x="4781550" y="4576763"/>
            <a:ext cx="133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400">
                <a:solidFill>
                  <a:schemeClr val="bg1"/>
                </a:solidFill>
              </a:rPr>
              <a:t>Speaking</a:t>
            </a:r>
            <a:r>
              <a:rPr lang="en-US" altLang="en-US" sz="24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a:extLst>
              <a:ext uri="{FF2B5EF4-FFF2-40B4-BE49-F238E27FC236}">
                <a16:creationId xmlns:a16="http://schemas.microsoft.com/office/drawing/2014/main" id="{EFC0D8D2-7199-2291-C9B3-398D595F7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2384" y="2753833"/>
            <a:ext cx="31623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Placeholder 1">
            <a:extLst>
              <a:ext uri="{FF2B5EF4-FFF2-40B4-BE49-F238E27FC236}">
                <a16:creationId xmlns:a16="http://schemas.microsoft.com/office/drawing/2014/main" id="{E33B267C-641F-F0E6-77EE-57C2D707A54C}"/>
              </a:ext>
            </a:extLst>
          </p:cNvPr>
          <p:cNvSpPr>
            <a:spLocks noGrp="1"/>
          </p:cNvSpPr>
          <p:nvPr>
            <p:ph type="body" idx="1"/>
          </p:nvPr>
        </p:nvSpPr>
        <p:spPr>
          <a:xfrm>
            <a:off x="630238" y="1144588"/>
            <a:ext cx="7983537" cy="647700"/>
          </a:xfrm>
        </p:spPr>
        <p:txBody>
          <a:bodyPr/>
          <a:lstStyle/>
          <a:p>
            <a:pPr algn="ctr"/>
            <a:r>
              <a:rPr lang="en-US" altLang="en-US" sz="3200"/>
              <a:t>Context and Connotation </a:t>
            </a:r>
          </a:p>
        </p:txBody>
      </p:sp>
      <p:sp>
        <p:nvSpPr>
          <p:cNvPr id="75780" name="TextBox 2">
            <a:extLst>
              <a:ext uri="{FF2B5EF4-FFF2-40B4-BE49-F238E27FC236}">
                <a16:creationId xmlns:a16="http://schemas.microsoft.com/office/drawing/2014/main" id="{1B9324B0-BC1E-4507-404F-88C0AB8F638D}"/>
              </a:ext>
            </a:extLst>
          </p:cNvPr>
          <p:cNvSpPr txBox="1">
            <a:spLocks noChangeArrowheads="1"/>
          </p:cNvSpPr>
          <p:nvPr/>
        </p:nvSpPr>
        <p:spPr bwMode="auto">
          <a:xfrm>
            <a:off x="-1455443" y="1962314"/>
            <a:ext cx="8602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dirty="0"/>
              <a:t>Word Relationships</a:t>
            </a:r>
          </a:p>
        </p:txBody>
      </p:sp>
      <p:pic>
        <p:nvPicPr>
          <p:cNvPr id="75781" name="Picture 3">
            <a:extLst>
              <a:ext uri="{FF2B5EF4-FFF2-40B4-BE49-F238E27FC236}">
                <a16:creationId xmlns:a16="http://schemas.microsoft.com/office/drawing/2014/main" id="{BD131F25-56E3-A063-D96D-B3B8CC6881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826" y="2620019"/>
            <a:ext cx="5584825"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5">
            <a:extLst>
              <a:ext uri="{FF2B5EF4-FFF2-40B4-BE49-F238E27FC236}">
                <a16:creationId xmlns:a16="http://schemas.microsoft.com/office/drawing/2014/main" id="{507638F5-ACCE-E8F3-9DB5-069EF7916335}"/>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
        <p:nvSpPr>
          <p:cNvPr id="2" name="TextBox 1"/>
          <p:cNvSpPr txBox="1"/>
          <p:nvPr/>
        </p:nvSpPr>
        <p:spPr>
          <a:xfrm>
            <a:off x="220663" y="5117620"/>
            <a:ext cx="8393112" cy="1384995"/>
          </a:xfrm>
          <a:prstGeom prst="rect">
            <a:avLst/>
          </a:prstGeom>
          <a:noFill/>
        </p:spPr>
        <p:txBody>
          <a:bodyPr wrap="square" rtlCol="0">
            <a:spAutoFit/>
          </a:bodyPr>
          <a:lstStyle/>
          <a:p>
            <a:r>
              <a:rPr lang="en-US" sz="2800" dirty="0"/>
              <a:t>In less than a </a:t>
            </a:r>
            <a:r>
              <a:rPr lang="en-US" sz="2800" dirty="0">
                <a:solidFill>
                  <a:srgbClr val="FF0000"/>
                </a:solidFill>
              </a:rPr>
              <a:t>week</a:t>
            </a:r>
            <a:r>
              <a:rPr lang="en-US" sz="2800" dirty="0"/>
              <a:t>, he was feeling as </a:t>
            </a:r>
            <a:r>
              <a:rPr lang="en-US" sz="2800" dirty="0">
                <a:solidFill>
                  <a:srgbClr val="FF0000"/>
                </a:solidFill>
              </a:rPr>
              <a:t>weak</a:t>
            </a:r>
            <a:r>
              <a:rPr lang="en-US" sz="2800" dirty="0"/>
              <a:t> and </a:t>
            </a:r>
            <a:r>
              <a:rPr lang="en-US" sz="2800" dirty="0">
                <a:solidFill>
                  <a:srgbClr val="492579"/>
                </a:solidFill>
              </a:rPr>
              <a:t>fragile</a:t>
            </a:r>
            <a:r>
              <a:rPr lang="en-US" sz="2800" dirty="0"/>
              <a:t> </a:t>
            </a:r>
            <a:r>
              <a:rPr lang="en-US" sz="2800" dirty="0">
                <a:solidFill>
                  <a:srgbClr val="00B0F0"/>
                </a:solidFill>
              </a:rPr>
              <a:t>as a newborn kitten</a:t>
            </a:r>
            <a:r>
              <a:rPr lang="en-US" sz="2800" dirty="0"/>
              <a:t>, but would not give up on his </a:t>
            </a:r>
            <a:r>
              <a:rPr lang="en-US" sz="2800" dirty="0">
                <a:solidFill>
                  <a:srgbClr val="00B050"/>
                </a:solidFill>
              </a:rPr>
              <a:t>powerful</a:t>
            </a:r>
            <a:r>
              <a:rPr lang="en-US" sz="2800" dirty="0"/>
              <a:t> journey to discover new land.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1">
            <a:extLst>
              <a:ext uri="{FF2B5EF4-FFF2-40B4-BE49-F238E27FC236}">
                <a16:creationId xmlns:a16="http://schemas.microsoft.com/office/drawing/2014/main" id="{E3EF0253-61F0-6807-F364-2B014ABAD11B}"/>
              </a:ext>
            </a:extLst>
          </p:cNvPr>
          <p:cNvSpPr>
            <a:spLocks noGrp="1"/>
          </p:cNvSpPr>
          <p:nvPr>
            <p:ph type="body" idx="1"/>
          </p:nvPr>
        </p:nvSpPr>
        <p:spPr>
          <a:xfrm>
            <a:off x="630238" y="1144588"/>
            <a:ext cx="7983537" cy="647700"/>
          </a:xfrm>
        </p:spPr>
        <p:txBody>
          <a:bodyPr/>
          <a:lstStyle/>
          <a:p>
            <a:pPr algn="ctr"/>
            <a:r>
              <a:rPr lang="en-US" altLang="en-US" sz="3200"/>
              <a:t>Context and Connotation </a:t>
            </a:r>
          </a:p>
        </p:txBody>
      </p:sp>
      <p:sp>
        <p:nvSpPr>
          <p:cNvPr id="77827" name="TextBox 2">
            <a:extLst>
              <a:ext uri="{FF2B5EF4-FFF2-40B4-BE49-F238E27FC236}">
                <a16:creationId xmlns:a16="http://schemas.microsoft.com/office/drawing/2014/main" id="{5D63D308-8D54-4385-BA9B-8B80A4EE1705}"/>
              </a:ext>
            </a:extLst>
          </p:cNvPr>
          <p:cNvSpPr txBox="1">
            <a:spLocks noChangeArrowheads="1"/>
          </p:cNvSpPr>
          <p:nvPr/>
        </p:nvSpPr>
        <p:spPr bwMode="auto">
          <a:xfrm>
            <a:off x="269875" y="2198688"/>
            <a:ext cx="860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a:t>Reference Materials</a:t>
            </a:r>
          </a:p>
        </p:txBody>
      </p:sp>
      <p:graphicFrame>
        <p:nvGraphicFramePr>
          <p:cNvPr id="2" name="Diagram 1">
            <a:extLst>
              <a:ext uri="{FF2B5EF4-FFF2-40B4-BE49-F238E27FC236}">
                <a16:creationId xmlns:a16="http://schemas.microsoft.com/office/drawing/2014/main" id="{82E9E92F-0C07-4DD2-9891-738533126345}"/>
              </a:ext>
            </a:extLst>
          </p:cNvPr>
          <p:cNvGraphicFramePr/>
          <p:nvPr/>
        </p:nvGraphicFramePr>
        <p:xfrm>
          <a:off x="1574006" y="24596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9" name="Rectangle 4">
            <a:extLst>
              <a:ext uri="{FF2B5EF4-FFF2-40B4-BE49-F238E27FC236}">
                <a16:creationId xmlns:a16="http://schemas.microsoft.com/office/drawing/2014/main" id="{DED22EC1-7202-D2C6-B130-931CA1CB37C5}"/>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a:extLst>
              <a:ext uri="{FF2B5EF4-FFF2-40B4-BE49-F238E27FC236}">
                <a16:creationId xmlns:a16="http://schemas.microsoft.com/office/drawing/2014/main" id="{33DEE441-2F47-3FF0-625E-794669824887}"/>
              </a:ext>
            </a:extLst>
          </p:cNvPr>
          <p:cNvSpPr>
            <a:spLocks noGrp="1"/>
          </p:cNvSpPr>
          <p:nvPr>
            <p:ph type="body" idx="1"/>
          </p:nvPr>
        </p:nvSpPr>
        <p:spPr>
          <a:xfrm>
            <a:off x="630238" y="1144588"/>
            <a:ext cx="7983537" cy="647700"/>
          </a:xfrm>
        </p:spPr>
        <p:txBody>
          <a:bodyPr/>
          <a:lstStyle/>
          <a:p>
            <a:pPr algn="ctr"/>
            <a:r>
              <a:rPr lang="en-US" altLang="en-US" sz="3200"/>
              <a:t>Context and Connotation </a:t>
            </a:r>
          </a:p>
        </p:txBody>
      </p:sp>
      <p:sp>
        <p:nvSpPr>
          <p:cNvPr id="79875" name="TextBox 2">
            <a:extLst>
              <a:ext uri="{FF2B5EF4-FFF2-40B4-BE49-F238E27FC236}">
                <a16:creationId xmlns:a16="http://schemas.microsoft.com/office/drawing/2014/main" id="{338465D9-6853-645E-3C99-FDB1B395426F}"/>
              </a:ext>
            </a:extLst>
          </p:cNvPr>
          <p:cNvSpPr txBox="1">
            <a:spLocks noChangeArrowheads="1"/>
          </p:cNvSpPr>
          <p:nvPr/>
        </p:nvSpPr>
        <p:spPr bwMode="auto">
          <a:xfrm>
            <a:off x="-1554163" y="2084388"/>
            <a:ext cx="8602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a:t>Figurative Language</a:t>
            </a:r>
          </a:p>
        </p:txBody>
      </p:sp>
      <p:pic>
        <p:nvPicPr>
          <p:cNvPr id="79876" name="Picture 3">
            <a:extLst>
              <a:ext uri="{FF2B5EF4-FFF2-40B4-BE49-F238E27FC236}">
                <a16:creationId xmlns:a16="http://schemas.microsoft.com/office/drawing/2014/main" id="{C630FF4A-DF91-639C-2746-6E3F2AFC3B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78113"/>
            <a:ext cx="4579938"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4930F0D3-70AA-CFD6-8D0F-70AA70F83ABD}"/>
              </a:ext>
            </a:extLst>
          </p:cNvPr>
          <p:cNvGrpSpPr>
            <a:grpSpLocks/>
          </p:cNvGrpSpPr>
          <p:nvPr/>
        </p:nvGrpSpPr>
        <p:grpSpPr bwMode="auto">
          <a:xfrm>
            <a:off x="5322888" y="3384550"/>
            <a:ext cx="3448050" cy="2295525"/>
            <a:chOff x="5475870" y="3562750"/>
            <a:chExt cx="3448101" cy="2294465"/>
          </a:xfrm>
        </p:grpSpPr>
        <p:pic>
          <p:nvPicPr>
            <p:cNvPr id="79879" name="Picture 6" descr="Free Stock Photo 11402 Single slice of cake on a plate ...">
              <a:extLst>
                <a:ext uri="{FF2B5EF4-FFF2-40B4-BE49-F238E27FC236}">
                  <a16:creationId xmlns:a16="http://schemas.microsoft.com/office/drawing/2014/main" id="{E2F920F2-E47B-7C02-761D-8C23750D8C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5870" y="3562750"/>
              <a:ext cx="3448101" cy="229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Box 8">
              <a:extLst>
                <a:ext uri="{FF2B5EF4-FFF2-40B4-BE49-F238E27FC236}">
                  <a16:creationId xmlns:a16="http://schemas.microsoft.com/office/drawing/2014/main" id="{AB9B2D2D-C6B2-8976-E2D3-8EC098714301}"/>
                </a:ext>
              </a:extLst>
            </p:cNvPr>
            <p:cNvSpPr txBox="1">
              <a:spLocks noChangeArrowheads="1"/>
            </p:cNvSpPr>
            <p:nvPr/>
          </p:nvSpPr>
          <p:spPr bwMode="auto">
            <a:xfrm>
              <a:off x="6113476" y="4870850"/>
              <a:ext cx="20394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800"/>
                <a:t>Vocabulary makes comprehension a piece of cake!</a:t>
              </a:r>
            </a:p>
          </p:txBody>
        </p:sp>
      </p:grpSp>
      <p:sp>
        <p:nvSpPr>
          <p:cNvPr id="79878" name="Rectangle 8">
            <a:extLst>
              <a:ext uri="{FF2B5EF4-FFF2-40B4-BE49-F238E27FC236}">
                <a16:creationId xmlns:a16="http://schemas.microsoft.com/office/drawing/2014/main" id="{1E45F918-95BE-2B01-B0AF-1B30ED1CD953}"/>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1">
            <a:extLst>
              <a:ext uri="{FF2B5EF4-FFF2-40B4-BE49-F238E27FC236}">
                <a16:creationId xmlns:a16="http://schemas.microsoft.com/office/drawing/2014/main" id="{FC176E55-FE7B-9645-5A47-DD336BE615BE}"/>
              </a:ext>
            </a:extLst>
          </p:cNvPr>
          <p:cNvSpPr>
            <a:spLocks noGrp="1"/>
          </p:cNvSpPr>
          <p:nvPr>
            <p:ph type="body" idx="1"/>
          </p:nvPr>
        </p:nvSpPr>
        <p:spPr>
          <a:xfrm>
            <a:off x="630238" y="796925"/>
            <a:ext cx="8418512" cy="995363"/>
          </a:xfrm>
        </p:spPr>
        <p:txBody>
          <a:bodyPr/>
          <a:lstStyle/>
          <a:p>
            <a:pPr algn="ctr"/>
            <a:r>
              <a:rPr lang="en-US" altLang="en-US" sz="3200" dirty="0"/>
              <a:t>Context and Connotation Benchmark Progression K - 1</a:t>
            </a:r>
            <a:r>
              <a:rPr lang="en-US" altLang="en-US" sz="3200" baseline="30000" dirty="0"/>
              <a:t>st</a:t>
            </a:r>
            <a:r>
              <a:rPr lang="en-US" altLang="en-US" sz="3200" dirty="0"/>
              <a:t>  </a:t>
            </a:r>
          </a:p>
        </p:txBody>
      </p:sp>
      <p:graphicFrame>
        <p:nvGraphicFramePr>
          <p:cNvPr id="10" name="Table 9">
            <a:extLst>
              <a:ext uri="{FF2B5EF4-FFF2-40B4-BE49-F238E27FC236}">
                <a16:creationId xmlns:a16="http://schemas.microsoft.com/office/drawing/2014/main" id="{76057090-11AB-45C2-8454-6C170C5AF591}"/>
              </a:ext>
            </a:extLst>
          </p:cNvPr>
          <p:cNvGraphicFramePr>
            <a:graphicFrameLocks noGrp="1"/>
          </p:cNvGraphicFramePr>
          <p:nvPr/>
        </p:nvGraphicFramePr>
        <p:xfrm>
          <a:off x="215900" y="1900238"/>
          <a:ext cx="8723313" cy="4454555"/>
        </p:xfrm>
        <a:graphic>
          <a:graphicData uri="http://schemas.openxmlformats.org/drawingml/2006/table">
            <a:tbl>
              <a:tblPr firstRow="1" bandRow="1">
                <a:tableStyleId>{5C22544A-7EE6-4342-B048-85BDC9FD1C3A}</a:tableStyleId>
              </a:tblPr>
              <a:tblGrid>
                <a:gridCol w="4335033">
                  <a:extLst>
                    <a:ext uri="{9D8B030D-6E8A-4147-A177-3AD203B41FA5}">
                      <a16:colId xmlns:a16="http://schemas.microsoft.com/office/drawing/2014/main" val="3843807512"/>
                    </a:ext>
                  </a:extLst>
                </a:gridCol>
                <a:gridCol w="4388280">
                  <a:extLst>
                    <a:ext uri="{9D8B030D-6E8A-4147-A177-3AD203B41FA5}">
                      <a16:colId xmlns:a16="http://schemas.microsoft.com/office/drawing/2014/main" val="320381661"/>
                    </a:ext>
                  </a:extLst>
                </a:gridCol>
              </a:tblGrid>
              <a:tr h="396232">
                <a:tc>
                  <a:txBody>
                    <a:bodyPr/>
                    <a:lstStyle/>
                    <a:p>
                      <a:pPr algn="ctr"/>
                      <a:r>
                        <a:rPr lang="en-US" sz="2000" b="0" dirty="0">
                          <a:solidFill>
                            <a:schemeClr val="tx1"/>
                          </a:solidFill>
                        </a:rPr>
                        <a:t>Kindergarten</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First</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422741"/>
                  </a:ext>
                </a:extLst>
              </a:tr>
              <a:tr h="1188789">
                <a:tc>
                  <a:txBody>
                    <a:bodyPr/>
                    <a:lstStyle/>
                    <a:p>
                      <a:r>
                        <a:rPr lang="en-US" sz="1800" dirty="0"/>
                        <a:t>Identify and sort common words into basic categories, relating vocabulary to background knowledge.</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Identify and use picture clues, context clues, word relationships, reference materials, and/or background knowledge to determine the meaning of unknown words.</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116893"/>
                  </a:ext>
                </a:extLst>
              </a:tr>
              <a:tr h="286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 van is a vehicle</a:t>
                      </a:r>
                      <a:r>
                        <a:rPr lang="en-US" sz="1800" b="0" baseline="0" dirty="0">
                          <a:solidFill>
                            <a:schemeClr val="tx1"/>
                          </a:solidFill>
                        </a:rPr>
                        <a:t> that takes me to my after school program. I sit on my couch to read a book with my dad.</a:t>
                      </a:r>
                      <a:endParaRPr lang="en-US" sz="1800" b="0" dirty="0">
                        <a:solidFill>
                          <a:schemeClr val="tx1"/>
                        </a:solidFill>
                      </a:endParaRP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spc="600" dirty="0"/>
                    </a:p>
                    <a:p>
                      <a:pPr algn="ctr"/>
                      <a:endParaRPr lang="en-US" sz="1800" spc="600" dirty="0"/>
                    </a:p>
                    <a:p>
                      <a:pPr algn="ctr"/>
                      <a:r>
                        <a:rPr lang="en-US" sz="1800" spc="600" dirty="0"/>
                        <a:t> </a:t>
                      </a:r>
                    </a:p>
                  </a:txBody>
                  <a:tcPr marL="91434" marR="9143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489722"/>
                  </a:ext>
                </a:extLst>
              </a:tr>
            </a:tbl>
          </a:graphicData>
        </a:graphic>
      </p:graphicFrame>
      <p:graphicFrame>
        <p:nvGraphicFramePr>
          <p:cNvPr id="2" name="Table 1">
            <a:extLst>
              <a:ext uri="{FF2B5EF4-FFF2-40B4-BE49-F238E27FC236}">
                <a16:creationId xmlns:a16="http://schemas.microsoft.com/office/drawing/2014/main" id="{2014E05A-6C0F-491D-835F-9248B99C3D46}"/>
              </a:ext>
            </a:extLst>
          </p:cNvPr>
          <p:cNvGraphicFramePr>
            <a:graphicFrameLocks noGrp="1"/>
          </p:cNvGraphicFramePr>
          <p:nvPr/>
        </p:nvGraphicFramePr>
        <p:xfrm>
          <a:off x="693738" y="3700463"/>
          <a:ext cx="3530600" cy="1658937"/>
        </p:xfrm>
        <a:graphic>
          <a:graphicData uri="http://schemas.openxmlformats.org/drawingml/2006/table">
            <a:tbl>
              <a:tblPr firstRow="1" bandRow="1">
                <a:tableStyleId>{5C22544A-7EE6-4342-B048-85BDC9FD1C3A}</a:tableStyleId>
              </a:tblPr>
              <a:tblGrid>
                <a:gridCol w="1765300">
                  <a:extLst>
                    <a:ext uri="{9D8B030D-6E8A-4147-A177-3AD203B41FA5}">
                      <a16:colId xmlns:a16="http://schemas.microsoft.com/office/drawing/2014/main" val="3173776650"/>
                    </a:ext>
                  </a:extLst>
                </a:gridCol>
                <a:gridCol w="1765300">
                  <a:extLst>
                    <a:ext uri="{9D8B030D-6E8A-4147-A177-3AD203B41FA5}">
                      <a16:colId xmlns:a16="http://schemas.microsoft.com/office/drawing/2014/main" val="543450043"/>
                    </a:ext>
                  </a:extLst>
                </a:gridCol>
              </a:tblGrid>
              <a:tr h="451594">
                <a:tc>
                  <a:txBody>
                    <a:bodyPr/>
                    <a:lstStyle/>
                    <a:p>
                      <a:endParaRPr lang="en-US" sz="18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75599"/>
                  </a:ext>
                </a:extLst>
              </a:tr>
              <a:tr h="572545">
                <a:tc>
                  <a:txBody>
                    <a:bodyPr/>
                    <a:lstStyle/>
                    <a:p>
                      <a:endParaRPr lang="en-US" sz="18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621562"/>
                  </a:ext>
                </a:extLst>
              </a:tr>
              <a:tr h="634798">
                <a:tc>
                  <a:txBody>
                    <a:bodyPr/>
                    <a:lstStyle/>
                    <a:p>
                      <a:endParaRPr lang="en-US" sz="18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3105259"/>
                  </a:ext>
                </a:extLst>
              </a:tr>
            </a:tbl>
          </a:graphicData>
        </a:graphic>
      </p:graphicFrame>
      <p:sp>
        <p:nvSpPr>
          <p:cNvPr id="81951" name="TextBox 4">
            <a:extLst>
              <a:ext uri="{FF2B5EF4-FFF2-40B4-BE49-F238E27FC236}">
                <a16:creationId xmlns:a16="http://schemas.microsoft.com/office/drawing/2014/main" id="{01C2321B-0785-13D9-2E7E-E51D369CD1EE}"/>
              </a:ext>
            </a:extLst>
          </p:cNvPr>
          <p:cNvSpPr txBox="1">
            <a:spLocks noChangeArrowheads="1"/>
          </p:cNvSpPr>
          <p:nvPr/>
        </p:nvSpPr>
        <p:spPr bwMode="auto">
          <a:xfrm>
            <a:off x="1141413" y="3729038"/>
            <a:ext cx="93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vehicles</a:t>
            </a:r>
          </a:p>
        </p:txBody>
      </p:sp>
      <p:sp>
        <p:nvSpPr>
          <p:cNvPr id="81952" name="TextBox 23">
            <a:extLst>
              <a:ext uri="{FF2B5EF4-FFF2-40B4-BE49-F238E27FC236}">
                <a16:creationId xmlns:a16="http://schemas.microsoft.com/office/drawing/2014/main" id="{CC15E79C-47A7-2933-0F78-1D40702BF8A8}"/>
              </a:ext>
            </a:extLst>
          </p:cNvPr>
          <p:cNvSpPr txBox="1">
            <a:spLocks noChangeArrowheads="1"/>
          </p:cNvSpPr>
          <p:nvPr/>
        </p:nvSpPr>
        <p:spPr bwMode="auto">
          <a:xfrm>
            <a:off x="2859088" y="3729038"/>
            <a:ext cx="102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furniture</a:t>
            </a:r>
          </a:p>
        </p:txBody>
      </p:sp>
      <p:sp>
        <p:nvSpPr>
          <p:cNvPr id="6" name="Rectangle 5">
            <a:extLst>
              <a:ext uri="{FF2B5EF4-FFF2-40B4-BE49-F238E27FC236}">
                <a16:creationId xmlns:a16="http://schemas.microsoft.com/office/drawing/2014/main" id="{C6AAFE29-C6E5-42BE-B2CC-93151B5F2759}"/>
              </a:ext>
            </a:extLst>
          </p:cNvPr>
          <p:cNvSpPr/>
          <p:nvPr/>
        </p:nvSpPr>
        <p:spPr>
          <a:xfrm>
            <a:off x="796925" y="4248150"/>
            <a:ext cx="719138"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a:extLst>
              <a:ext uri="{FF2B5EF4-FFF2-40B4-BE49-F238E27FC236}">
                <a16:creationId xmlns:a16="http://schemas.microsoft.com/office/drawing/2014/main" id="{DBD0C648-3F27-4BFE-81E2-EEDB98F68217}"/>
              </a:ext>
            </a:extLst>
          </p:cNvPr>
          <p:cNvSpPr/>
          <p:nvPr/>
        </p:nvSpPr>
        <p:spPr>
          <a:xfrm>
            <a:off x="1622425" y="4248150"/>
            <a:ext cx="719138"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a:extLst>
              <a:ext uri="{FF2B5EF4-FFF2-40B4-BE49-F238E27FC236}">
                <a16:creationId xmlns:a16="http://schemas.microsoft.com/office/drawing/2014/main" id="{99DC6536-A51D-4C60-A94E-7FC5851728AB}"/>
              </a:ext>
            </a:extLst>
          </p:cNvPr>
          <p:cNvSpPr/>
          <p:nvPr/>
        </p:nvSpPr>
        <p:spPr>
          <a:xfrm>
            <a:off x="776288" y="4816475"/>
            <a:ext cx="719137"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a:extLst>
              <a:ext uri="{FF2B5EF4-FFF2-40B4-BE49-F238E27FC236}">
                <a16:creationId xmlns:a16="http://schemas.microsoft.com/office/drawing/2014/main" id="{FA3A529F-E043-4D22-83EF-C40A49335A36}"/>
              </a:ext>
            </a:extLst>
          </p:cNvPr>
          <p:cNvSpPr/>
          <p:nvPr/>
        </p:nvSpPr>
        <p:spPr>
          <a:xfrm>
            <a:off x="1622425" y="4803775"/>
            <a:ext cx="719138"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a:extLst>
              <a:ext uri="{FF2B5EF4-FFF2-40B4-BE49-F238E27FC236}">
                <a16:creationId xmlns:a16="http://schemas.microsoft.com/office/drawing/2014/main" id="{1C3E8AF3-58A3-4E94-85CA-B3CFA9872C0D}"/>
              </a:ext>
            </a:extLst>
          </p:cNvPr>
          <p:cNvSpPr/>
          <p:nvPr/>
        </p:nvSpPr>
        <p:spPr>
          <a:xfrm>
            <a:off x="2563813" y="4248150"/>
            <a:ext cx="719137"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30">
            <a:extLst>
              <a:ext uri="{FF2B5EF4-FFF2-40B4-BE49-F238E27FC236}">
                <a16:creationId xmlns:a16="http://schemas.microsoft.com/office/drawing/2014/main" id="{738C8E41-DBD9-4BDE-B9C7-8BB3959B7611}"/>
              </a:ext>
            </a:extLst>
          </p:cNvPr>
          <p:cNvSpPr/>
          <p:nvPr/>
        </p:nvSpPr>
        <p:spPr>
          <a:xfrm>
            <a:off x="2563813" y="4824413"/>
            <a:ext cx="719137"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a:extLst>
              <a:ext uri="{FF2B5EF4-FFF2-40B4-BE49-F238E27FC236}">
                <a16:creationId xmlns:a16="http://schemas.microsoft.com/office/drawing/2014/main" id="{FBCA74D8-0C00-4505-9735-4C2C92A9AB28}"/>
              </a:ext>
            </a:extLst>
          </p:cNvPr>
          <p:cNvSpPr/>
          <p:nvPr/>
        </p:nvSpPr>
        <p:spPr>
          <a:xfrm>
            <a:off x="3370263" y="4249738"/>
            <a:ext cx="720725"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a:extLst>
              <a:ext uri="{FF2B5EF4-FFF2-40B4-BE49-F238E27FC236}">
                <a16:creationId xmlns:a16="http://schemas.microsoft.com/office/drawing/2014/main" id="{0A1749A5-F2E1-48FC-83CA-099EB567E75B}"/>
              </a:ext>
            </a:extLst>
          </p:cNvPr>
          <p:cNvSpPr/>
          <p:nvPr/>
        </p:nvSpPr>
        <p:spPr>
          <a:xfrm>
            <a:off x="3370263" y="4833938"/>
            <a:ext cx="720725" cy="40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61" name="TextBox 33">
            <a:extLst>
              <a:ext uri="{FF2B5EF4-FFF2-40B4-BE49-F238E27FC236}">
                <a16:creationId xmlns:a16="http://schemas.microsoft.com/office/drawing/2014/main" id="{C0B30ED4-D92C-3C7E-533A-6DCD9AA2FD5C}"/>
              </a:ext>
            </a:extLst>
          </p:cNvPr>
          <p:cNvSpPr txBox="1">
            <a:spLocks noChangeArrowheads="1"/>
          </p:cNvSpPr>
          <p:nvPr/>
        </p:nvSpPr>
        <p:spPr bwMode="auto">
          <a:xfrm>
            <a:off x="2551113" y="4265613"/>
            <a:ext cx="74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couch</a:t>
            </a:r>
          </a:p>
        </p:txBody>
      </p:sp>
      <p:sp>
        <p:nvSpPr>
          <p:cNvPr id="81962" name="TextBox 34">
            <a:extLst>
              <a:ext uri="{FF2B5EF4-FFF2-40B4-BE49-F238E27FC236}">
                <a16:creationId xmlns:a16="http://schemas.microsoft.com/office/drawing/2014/main" id="{C37CE412-0FF3-330D-ABA7-4F49D6F32E7B}"/>
              </a:ext>
            </a:extLst>
          </p:cNvPr>
          <p:cNvSpPr txBox="1">
            <a:spLocks noChangeArrowheads="1"/>
          </p:cNvSpPr>
          <p:nvPr/>
        </p:nvSpPr>
        <p:spPr bwMode="auto">
          <a:xfrm>
            <a:off x="1736725" y="4265613"/>
            <a:ext cx="471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car</a:t>
            </a:r>
          </a:p>
        </p:txBody>
      </p:sp>
      <p:sp>
        <p:nvSpPr>
          <p:cNvPr id="81963" name="TextBox 35">
            <a:extLst>
              <a:ext uri="{FF2B5EF4-FFF2-40B4-BE49-F238E27FC236}">
                <a16:creationId xmlns:a16="http://schemas.microsoft.com/office/drawing/2014/main" id="{025D8B08-0431-B974-A02A-D61096801265}"/>
              </a:ext>
            </a:extLst>
          </p:cNvPr>
          <p:cNvSpPr txBox="1">
            <a:spLocks noChangeArrowheads="1"/>
          </p:cNvSpPr>
          <p:nvPr/>
        </p:nvSpPr>
        <p:spPr bwMode="auto">
          <a:xfrm>
            <a:off x="2584450" y="4840288"/>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table</a:t>
            </a:r>
          </a:p>
        </p:txBody>
      </p:sp>
      <p:sp>
        <p:nvSpPr>
          <p:cNvPr id="81964" name="TextBox 36">
            <a:extLst>
              <a:ext uri="{FF2B5EF4-FFF2-40B4-BE49-F238E27FC236}">
                <a16:creationId xmlns:a16="http://schemas.microsoft.com/office/drawing/2014/main" id="{EAF159FA-FD88-13F4-DB48-ED3541B32FCE}"/>
              </a:ext>
            </a:extLst>
          </p:cNvPr>
          <p:cNvSpPr txBox="1">
            <a:spLocks noChangeArrowheads="1"/>
          </p:cNvSpPr>
          <p:nvPr/>
        </p:nvSpPr>
        <p:spPr bwMode="auto">
          <a:xfrm>
            <a:off x="882650" y="4267200"/>
            <a:ext cx="519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van</a:t>
            </a:r>
          </a:p>
        </p:txBody>
      </p:sp>
      <p:sp>
        <p:nvSpPr>
          <p:cNvPr id="81965" name="TextBox 37">
            <a:extLst>
              <a:ext uri="{FF2B5EF4-FFF2-40B4-BE49-F238E27FC236}">
                <a16:creationId xmlns:a16="http://schemas.microsoft.com/office/drawing/2014/main" id="{A84EB53E-E39F-B14D-684B-F2CCAB3025CD}"/>
              </a:ext>
            </a:extLst>
          </p:cNvPr>
          <p:cNvSpPr txBox="1">
            <a:spLocks noChangeArrowheads="1"/>
          </p:cNvSpPr>
          <p:nvPr/>
        </p:nvSpPr>
        <p:spPr bwMode="auto">
          <a:xfrm>
            <a:off x="744538" y="4856163"/>
            <a:ext cx="7826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a:t>airplane</a:t>
            </a:r>
          </a:p>
        </p:txBody>
      </p:sp>
      <p:sp>
        <p:nvSpPr>
          <p:cNvPr id="81966" name="TextBox 38">
            <a:extLst>
              <a:ext uri="{FF2B5EF4-FFF2-40B4-BE49-F238E27FC236}">
                <a16:creationId xmlns:a16="http://schemas.microsoft.com/office/drawing/2014/main" id="{FBA9D1B5-00AA-86A8-35CA-8A503E6690DE}"/>
              </a:ext>
            </a:extLst>
          </p:cNvPr>
          <p:cNvSpPr txBox="1">
            <a:spLocks noChangeArrowheads="1"/>
          </p:cNvSpPr>
          <p:nvPr/>
        </p:nvSpPr>
        <p:spPr bwMode="auto">
          <a:xfrm>
            <a:off x="1655763" y="4802188"/>
            <a:ext cx="665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truck</a:t>
            </a:r>
          </a:p>
        </p:txBody>
      </p:sp>
      <p:sp>
        <p:nvSpPr>
          <p:cNvPr id="81967" name="TextBox 39">
            <a:extLst>
              <a:ext uri="{FF2B5EF4-FFF2-40B4-BE49-F238E27FC236}">
                <a16:creationId xmlns:a16="http://schemas.microsoft.com/office/drawing/2014/main" id="{722EB105-77C2-EAFA-6B2B-A4E0BCA0755D}"/>
              </a:ext>
            </a:extLst>
          </p:cNvPr>
          <p:cNvSpPr txBox="1">
            <a:spLocks noChangeArrowheads="1"/>
          </p:cNvSpPr>
          <p:nvPr/>
        </p:nvSpPr>
        <p:spPr bwMode="auto">
          <a:xfrm>
            <a:off x="3468688" y="4283075"/>
            <a:ext cx="544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bed</a:t>
            </a:r>
          </a:p>
        </p:txBody>
      </p:sp>
      <p:sp>
        <p:nvSpPr>
          <p:cNvPr id="81968" name="TextBox 40">
            <a:extLst>
              <a:ext uri="{FF2B5EF4-FFF2-40B4-BE49-F238E27FC236}">
                <a16:creationId xmlns:a16="http://schemas.microsoft.com/office/drawing/2014/main" id="{C56A1E4E-DD1C-1562-BC07-6BFCDD6197E8}"/>
              </a:ext>
            </a:extLst>
          </p:cNvPr>
          <p:cNvSpPr txBox="1">
            <a:spLocks noChangeArrowheads="1"/>
          </p:cNvSpPr>
          <p:nvPr/>
        </p:nvSpPr>
        <p:spPr bwMode="auto">
          <a:xfrm>
            <a:off x="3389313" y="4849813"/>
            <a:ext cx="61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desk</a:t>
            </a:r>
          </a:p>
        </p:txBody>
      </p:sp>
      <p:pic>
        <p:nvPicPr>
          <p:cNvPr id="81969" name="Picture 41">
            <a:extLst>
              <a:ext uri="{FF2B5EF4-FFF2-40B4-BE49-F238E27FC236}">
                <a16:creationId xmlns:a16="http://schemas.microsoft.com/office/drawing/2014/main" id="{E7963DBE-191C-5A5A-63AF-1C703C68D5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3388" y="3700463"/>
            <a:ext cx="27765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0" name="Rectangle 23">
            <a:extLst>
              <a:ext uri="{FF2B5EF4-FFF2-40B4-BE49-F238E27FC236}">
                <a16:creationId xmlns:a16="http://schemas.microsoft.com/office/drawing/2014/main" id="{E984E3D6-11B9-7DF2-4F68-4A08A1F03EA7}"/>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Placeholder 1">
            <a:extLst>
              <a:ext uri="{FF2B5EF4-FFF2-40B4-BE49-F238E27FC236}">
                <a16:creationId xmlns:a16="http://schemas.microsoft.com/office/drawing/2014/main" id="{24756541-B755-2F0D-8C5B-5C80613BF4B2}"/>
              </a:ext>
            </a:extLst>
          </p:cNvPr>
          <p:cNvSpPr>
            <a:spLocks noGrp="1"/>
          </p:cNvSpPr>
          <p:nvPr>
            <p:ph type="body" idx="1"/>
          </p:nvPr>
        </p:nvSpPr>
        <p:spPr>
          <a:xfrm>
            <a:off x="630238" y="828675"/>
            <a:ext cx="7983537" cy="963613"/>
          </a:xfrm>
        </p:spPr>
        <p:txBody>
          <a:bodyPr/>
          <a:lstStyle/>
          <a:p>
            <a:pPr algn="ctr"/>
            <a:r>
              <a:rPr lang="en-US" altLang="en-US" sz="3200" dirty="0"/>
              <a:t>Context and Connotation Benchmark Progression 2</a:t>
            </a:r>
            <a:r>
              <a:rPr lang="en-US" altLang="en-US" sz="3200" baseline="30000" dirty="0"/>
              <a:t>nd </a:t>
            </a:r>
            <a:r>
              <a:rPr lang="en-US" altLang="en-US" sz="3200" dirty="0"/>
              <a:t>- 3</a:t>
            </a:r>
            <a:r>
              <a:rPr lang="en-US" altLang="en-US" sz="3200" baseline="30000" dirty="0"/>
              <a:t>rd</a:t>
            </a:r>
            <a:r>
              <a:rPr lang="en-US" altLang="en-US" sz="3200" dirty="0"/>
              <a:t> </a:t>
            </a:r>
          </a:p>
        </p:txBody>
      </p:sp>
      <p:sp>
        <p:nvSpPr>
          <p:cNvPr id="83971" name="AutoShape 2" descr="Dad Makes His Son Steak Cake For His Birthday">
            <a:extLst>
              <a:ext uri="{FF2B5EF4-FFF2-40B4-BE49-F238E27FC236}">
                <a16:creationId xmlns:a16="http://schemas.microsoft.com/office/drawing/2014/main" id="{C6F15B50-53E4-FA4D-F47E-CA800D4A4056}"/>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3972" name="AutoShape 4" descr="Dad Makes His Son Steak Cake For His Birthday">
            <a:extLst>
              <a:ext uri="{FF2B5EF4-FFF2-40B4-BE49-F238E27FC236}">
                <a16:creationId xmlns:a16="http://schemas.microsoft.com/office/drawing/2014/main" id="{9253401F-405C-D300-E3CB-1A63F62BABF0}"/>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3973" name="AutoShape 6" descr="Dad Makes His Son Steak Cake For His Birthday">
            <a:extLst>
              <a:ext uri="{FF2B5EF4-FFF2-40B4-BE49-F238E27FC236}">
                <a16:creationId xmlns:a16="http://schemas.microsoft.com/office/drawing/2014/main" id="{6B9D5480-BEF9-A8F7-51CC-AD58A777B171}"/>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4" name="Table 3">
            <a:extLst>
              <a:ext uri="{FF2B5EF4-FFF2-40B4-BE49-F238E27FC236}">
                <a16:creationId xmlns:a16="http://schemas.microsoft.com/office/drawing/2014/main" id="{83D39C7B-866C-478A-9F13-0E666EFC0B83}"/>
              </a:ext>
            </a:extLst>
          </p:cNvPr>
          <p:cNvGraphicFramePr>
            <a:graphicFrameLocks noGrp="1"/>
          </p:cNvGraphicFramePr>
          <p:nvPr/>
        </p:nvGraphicFramePr>
        <p:xfrm>
          <a:off x="198438" y="1976438"/>
          <a:ext cx="8723312" cy="4426117"/>
        </p:xfrm>
        <a:graphic>
          <a:graphicData uri="http://schemas.openxmlformats.org/drawingml/2006/table">
            <a:tbl>
              <a:tblPr firstRow="1" bandRow="1">
                <a:tableStyleId>{5C22544A-7EE6-4342-B048-85BDC9FD1C3A}</a:tableStyleId>
              </a:tblPr>
              <a:tblGrid>
                <a:gridCol w="4335033">
                  <a:extLst>
                    <a:ext uri="{9D8B030D-6E8A-4147-A177-3AD203B41FA5}">
                      <a16:colId xmlns:a16="http://schemas.microsoft.com/office/drawing/2014/main" val="3843807512"/>
                    </a:ext>
                  </a:extLst>
                </a:gridCol>
                <a:gridCol w="4388279">
                  <a:extLst>
                    <a:ext uri="{9D8B030D-6E8A-4147-A177-3AD203B41FA5}">
                      <a16:colId xmlns:a16="http://schemas.microsoft.com/office/drawing/2014/main" val="320381661"/>
                    </a:ext>
                  </a:extLst>
                </a:gridCol>
              </a:tblGrid>
              <a:tr h="396206">
                <a:tc>
                  <a:txBody>
                    <a:bodyPr/>
                    <a:lstStyle/>
                    <a:p>
                      <a:pPr algn="ctr"/>
                      <a:r>
                        <a:rPr lang="en-US" sz="2000" b="0" dirty="0">
                          <a:solidFill>
                            <a:schemeClr val="tx1"/>
                          </a:solidFill>
                        </a:rPr>
                        <a:t>Second</a:t>
                      </a:r>
                    </a:p>
                  </a:txBody>
                  <a:tcPr marL="91434" marR="9143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Third</a:t>
                      </a:r>
                    </a:p>
                  </a:txBody>
                  <a:tcPr marL="91434" marR="9143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422741"/>
                  </a:ext>
                </a:extLst>
              </a:tr>
              <a:tr h="1737211">
                <a:tc>
                  <a:txBody>
                    <a:bodyPr/>
                    <a:lstStyle/>
                    <a:p>
                      <a:r>
                        <a:rPr lang="en-US" sz="1800" dirty="0"/>
                        <a:t>Identify and use context clues, word relationships, reference materials, and/or background knowledge to determine the meaning of unknown words.</a:t>
                      </a:r>
                    </a:p>
                  </a:txBody>
                  <a:tcPr marL="91434" marR="9143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Use context clues, figurative language, word relationships, reference materials, and/or background knowledge to determine the meaning of multiple-meaning and unknown words and phrases, appropriate to grade level.</a:t>
                      </a:r>
                    </a:p>
                  </a:txBody>
                  <a:tcPr marL="91434" marR="9143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116893"/>
                  </a:ext>
                </a:extLst>
              </a:tr>
              <a:tr h="2292533">
                <a:tc>
                  <a:txBody>
                    <a:bodyPr/>
                    <a:lstStyle/>
                    <a:p>
                      <a:endParaRPr lang="en-US" sz="1800" dirty="0"/>
                    </a:p>
                  </a:txBody>
                  <a:tcPr marL="91434" marR="9143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spc="600" dirty="0"/>
                    </a:p>
                  </a:txBody>
                  <a:tcPr marL="91434" marR="9143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489722"/>
                  </a:ext>
                </a:extLst>
              </a:tr>
            </a:tbl>
          </a:graphicData>
        </a:graphic>
      </p:graphicFrame>
      <p:pic>
        <p:nvPicPr>
          <p:cNvPr id="83988" name="Picture 2">
            <a:extLst>
              <a:ext uri="{FF2B5EF4-FFF2-40B4-BE49-F238E27FC236}">
                <a16:creationId xmlns:a16="http://schemas.microsoft.com/office/drawing/2014/main" id="{1092BDE9-9BDD-B0AD-1356-8BD0E79065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1488" y="4175125"/>
            <a:ext cx="132873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9" name="Picture 5" descr="Special Education Strategies And More...: Chapter Book ...">
            <a:extLst>
              <a:ext uri="{FF2B5EF4-FFF2-40B4-BE49-F238E27FC236}">
                <a16:creationId xmlns:a16="http://schemas.microsoft.com/office/drawing/2014/main" id="{A1E2F9AB-7526-3B5B-F1FD-086B02A6F8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178300"/>
            <a:ext cx="14208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0" name="Rectangle 8">
            <a:extLst>
              <a:ext uri="{FF2B5EF4-FFF2-40B4-BE49-F238E27FC236}">
                <a16:creationId xmlns:a16="http://schemas.microsoft.com/office/drawing/2014/main" id="{18829A57-D0D0-53DB-E958-118271D30419}"/>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0BE0EDC0-9F2C-436F-45E4-A05C843D103C}"/>
              </a:ext>
            </a:extLst>
          </p:cNvPr>
          <p:cNvSpPr>
            <a:spLocks noGrp="1"/>
          </p:cNvSpPr>
          <p:nvPr>
            <p:ph type="body" idx="1"/>
          </p:nvPr>
        </p:nvSpPr>
        <p:spPr>
          <a:xfrm>
            <a:off x="601663" y="839788"/>
            <a:ext cx="7983537" cy="984250"/>
          </a:xfrm>
        </p:spPr>
        <p:txBody>
          <a:bodyPr/>
          <a:lstStyle/>
          <a:p>
            <a:pPr algn="ctr"/>
            <a:r>
              <a:rPr lang="en-US" altLang="en-US" sz="3200" dirty="0"/>
              <a:t>Context and Connotation Benchmark Progression 4</a:t>
            </a:r>
            <a:r>
              <a:rPr lang="en-US" altLang="en-US" sz="3200" baseline="30000" dirty="0"/>
              <a:t>th </a:t>
            </a:r>
            <a:r>
              <a:rPr lang="en-US" altLang="en-US" sz="3200" dirty="0"/>
              <a:t>- 5</a:t>
            </a:r>
            <a:r>
              <a:rPr lang="en-US" altLang="en-US" sz="3200" baseline="30000" dirty="0"/>
              <a:t>th</a:t>
            </a:r>
            <a:r>
              <a:rPr lang="en-US" altLang="en-US" sz="3200" dirty="0"/>
              <a:t> </a:t>
            </a:r>
          </a:p>
        </p:txBody>
      </p:sp>
      <p:sp>
        <p:nvSpPr>
          <p:cNvPr id="86019" name="AutoShape 2" descr="Dad Makes His Son Steak Cake For His Birthday">
            <a:extLst>
              <a:ext uri="{FF2B5EF4-FFF2-40B4-BE49-F238E27FC236}">
                <a16:creationId xmlns:a16="http://schemas.microsoft.com/office/drawing/2014/main" id="{34CD1AE4-1271-2A4C-4761-69C8B8A0A2D3}"/>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6020" name="AutoShape 4" descr="Dad Makes His Son Steak Cake For His Birthday">
            <a:extLst>
              <a:ext uri="{FF2B5EF4-FFF2-40B4-BE49-F238E27FC236}">
                <a16:creationId xmlns:a16="http://schemas.microsoft.com/office/drawing/2014/main" id="{02744565-E4D7-1616-06AB-FC9CFEE87A46}"/>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6021" name="AutoShape 6" descr="Dad Makes His Son Steak Cake For His Birthday">
            <a:extLst>
              <a:ext uri="{FF2B5EF4-FFF2-40B4-BE49-F238E27FC236}">
                <a16:creationId xmlns:a16="http://schemas.microsoft.com/office/drawing/2014/main" id="{2106EB1F-1C97-514E-A86E-CF2DECC25C6E}"/>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4" name="Table 3">
            <a:extLst>
              <a:ext uri="{FF2B5EF4-FFF2-40B4-BE49-F238E27FC236}">
                <a16:creationId xmlns:a16="http://schemas.microsoft.com/office/drawing/2014/main" id="{EFA0066A-EF8B-4648-BF7A-0BFB25CE436F}"/>
              </a:ext>
            </a:extLst>
          </p:cNvPr>
          <p:cNvGraphicFramePr>
            <a:graphicFrameLocks noGrp="1"/>
          </p:cNvGraphicFramePr>
          <p:nvPr>
            <p:extLst>
              <p:ext uri="{D42A27DB-BD31-4B8C-83A1-F6EECF244321}">
                <p14:modId xmlns:p14="http://schemas.microsoft.com/office/powerpoint/2010/main" val="3120535187"/>
              </p:ext>
            </p:extLst>
          </p:nvPr>
        </p:nvGraphicFramePr>
        <p:xfrm>
          <a:off x="198438" y="1976438"/>
          <a:ext cx="8723312" cy="4252912"/>
        </p:xfrm>
        <a:graphic>
          <a:graphicData uri="http://schemas.openxmlformats.org/drawingml/2006/table">
            <a:tbl>
              <a:tblPr firstRow="1" bandRow="1">
                <a:tableStyleId>{5C22544A-7EE6-4342-B048-85BDC9FD1C3A}</a:tableStyleId>
              </a:tblPr>
              <a:tblGrid>
                <a:gridCol w="4335033">
                  <a:extLst>
                    <a:ext uri="{9D8B030D-6E8A-4147-A177-3AD203B41FA5}">
                      <a16:colId xmlns:a16="http://schemas.microsoft.com/office/drawing/2014/main" val="3843807512"/>
                    </a:ext>
                  </a:extLst>
                </a:gridCol>
                <a:gridCol w="4388279">
                  <a:extLst>
                    <a:ext uri="{9D8B030D-6E8A-4147-A177-3AD203B41FA5}">
                      <a16:colId xmlns:a16="http://schemas.microsoft.com/office/drawing/2014/main" val="320381661"/>
                    </a:ext>
                  </a:extLst>
                </a:gridCol>
              </a:tblGrid>
              <a:tr h="422225">
                <a:tc>
                  <a:txBody>
                    <a:bodyPr/>
                    <a:lstStyle/>
                    <a:p>
                      <a:pPr algn="ctr"/>
                      <a:r>
                        <a:rPr lang="en-US" sz="2000" b="0" dirty="0">
                          <a:solidFill>
                            <a:schemeClr val="tx1"/>
                          </a:solidFill>
                        </a:rPr>
                        <a:t>Fourth</a:t>
                      </a:r>
                    </a:p>
                  </a:txBody>
                  <a:tcPr marL="91434" marR="91434"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Fifth</a:t>
                      </a:r>
                    </a:p>
                  </a:txBody>
                  <a:tcPr marL="91434" marR="91434"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422741"/>
                  </a:ext>
                </a:extLst>
              </a:tr>
              <a:tr h="10848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Use context clues, figurative language, word relationships, reference materials, and/or background knowledge to determine the meaning of multiple-meaning and unknown words and phrases, appropriate to grade level. </a:t>
                      </a:r>
                    </a:p>
                  </a:txBody>
                  <a:tcPr marL="91434" marR="91434"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34" marR="91434"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116893"/>
                  </a:ext>
                </a:extLst>
              </a:tr>
              <a:tr h="2745839">
                <a:tc>
                  <a:txBody>
                    <a:bodyPr/>
                    <a:lstStyle/>
                    <a:p>
                      <a:endParaRPr lang="en-US" sz="1800" dirty="0"/>
                    </a:p>
                  </a:txBody>
                  <a:tcPr marL="91434" marR="91434"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  </a:t>
                      </a:r>
                      <a:endParaRPr lang="en-US" sz="1800" spc="600" dirty="0"/>
                    </a:p>
                  </a:txBody>
                  <a:tcPr marL="91434" marR="91434"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489722"/>
                  </a:ext>
                </a:extLst>
              </a:tr>
            </a:tbl>
          </a:graphicData>
        </a:graphic>
      </p:graphicFrame>
      <p:pic>
        <p:nvPicPr>
          <p:cNvPr id="86036" name="Picture 1">
            <a:extLst>
              <a:ext uri="{FF2B5EF4-FFF2-40B4-BE49-F238E27FC236}">
                <a16:creationId xmlns:a16="http://schemas.microsoft.com/office/drawing/2014/main" id="{8055FCAD-6DFC-1F88-B976-9B993C3A9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3733800"/>
            <a:ext cx="2043113"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7" name="Picture 2">
            <a:extLst>
              <a:ext uri="{FF2B5EF4-FFF2-40B4-BE49-F238E27FC236}">
                <a16:creationId xmlns:a16="http://schemas.microsoft.com/office/drawing/2014/main" id="{3D80381D-B0BF-ACFA-B118-E934CEF0DE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3733800"/>
            <a:ext cx="24606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8" name="Rectangle 8">
            <a:extLst>
              <a:ext uri="{FF2B5EF4-FFF2-40B4-BE49-F238E27FC236}">
                <a16:creationId xmlns:a16="http://schemas.microsoft.com/office/drawing/2014/main" id="{68457CE6-2A8B-C9C9-C060-9057A59F2BB6}"/>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
            <a:extLst>
              <a:ext uri="{FF2B5EF4-FFF2-40B4-BE49-F238E27FC236}">
                <a16:creationId xmlns:a16="http://schemas.microsoft.com/office/drawing/2014/main" id="{3D906E30-E813-6A53-F3D5-FD40630E25A6}"/>
              </a:ext>
            </a:extLst>
          </p:cNvPr>
          <p:cNvSpPr>
            <a:spLocks noGrp="1"/>
          </p:cNvSpPr>
          <p:nvPr>
            <p:ph type="body" idx="1"/>
          </p:nvPr>
        </p:nvSpPr>
        <p:spPr>
          <a:xfrm>
            <a:off x="630238" y="1144588"/>
            <a:ext cx="7983537" cy="647700"/>
          </a:xfrm>
        </p:spPr>
        <p:txBody>
          <a:bodyPr/>
          <a:lstStyle/>
          <a:p>
            <a:pPr algn="ctr"/>
            <a:r>
              <a:rPr lang="en-US" altLang="en-US" sz="3200"/>
              <a:t>Context and Connotation</a:t>
            </a:r>
          </a:p>
        </p:txBody>
      </p:sp>
      <p:sp>
        <p:nvSpPr>
          <p:cNvPr id="88067" name="AutoShape 2" descr="Dad Makes His Son Steak Cake For His Birthday">
            <a:extLst>
              <a:ext uri="{FF2B5EF4-FFF2-40B4-BE49-F238E27FC236}">
                <a16:creationId xmlns:a16="http://schemas.microsoft.com/office/drawing/2014/main" id="{0DC2DC1D-2E3E-1183-7EF5-B73BCCC24D47}"/>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8068" name="AutoShape 4" descr="Dad Makes His Son Steak Cake For His Birthday">
            <a:extLst>
              <a:ext uri="{FF2B5EF4-FFF2-40B4-BE49-F238E27FC236}">
                <a16:creationId xmlns:a16="http://schemas.microsoft.com/office/drawing/2014/main" id="{14563487-2705-D7CE-43B3-77F211812DB2}"/>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8069" name="AutoShape 6" descr="Dad Makes His Son Steak Cake For His Birthday">
            <a:extLst>
              <a:ext uri="{FF2B5EF4-FFF2-40B4-BE49-F238E27FC236}">
                <a16:creationId xmlns:a16="http://schemas.microsoft.com/office/drawing/2014/main" id="{A65D56EF-D0D5-8A7F-2484-1FC6746A6D79}"/>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88070" name="TextBox 13">
            <a:extLst>
              <a:ext uri="{FF2B5EF4-FFF2-40B4-BE49-F238E27FC236}">
                <a16:creationId xmlns:a16="http://schemas.microsoft.com/office/drawing/2014/main" id="{A8E8E465-07CC-882B-0B39-93BCFFB97491}"/>
              </a:ext>
            </a:extLst>
          </p:cNvPr>
          <p:cNvSpPr txBox="1">
            <a:spLocks noChangeArrowheads="1"/>
          </p:cNvSpPr>
          <p:nvPr/>
        </p:nvSpPr>
        <p:spPr bwMode="auto">
          <a:xfrm>
            <a:off x="131763" y="215900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a:t>FCRR Student Center Activities</a:t>
            </a:r>
          </a:p>
        </p:txBody>
      </p:sp>
      <p:pic>
        <p:nvPicPr>
          <p:cNvPr id="88071" name="Picture 4">
            <a:extLst>
              <a:ext uri="{FF2B5EF4-FFF2-40B4-BE49-F238E27FC236}">
                <a16:creationId xmlns:a16="http://schemas.microsoft.com/office/drawing/2014/main" id="{27E2CAFA-F600-753D-8414-DE744EEA81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63" y="2886075"/>
            <a:ext cx="219868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5">
            <a:extLst>
              <a:ext uri="{FF2B5EF4-FFF2-40B4-BE49-F238E27FC236}">
                <a16:creationId xmlns:a16="http://schemas.microsoft.com/office/drawing/2014/main" id="{EB6F8D7A-D346-EB71-2B26-BADA8987D7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4088" y="2886075"/>
            <a:ext cx="226218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6">
            <a:extLst>
              <a:ext uri="{FF2B5EF4-FFF2-40B4-BE49-F238E27FC236}">
                <a16:creationId xmlns:a16="http://schemas.microsoft.com/office/drawing/2014/main" id="{F6F83664-90EC-0272-78DA-042837A798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9188" y="2886075"/>
            <a:ext cx="223043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Rectangle 9">
            <a:extLst>
              <a:ext uri="{FF2B5EF4-FFF2-40B4-BE49-F238E27FC236}">
                <a16:creationId xmlns:a16="http://schemas.microsoft.com/office/drawing/2014/main" id="{965C71ED-5D75-8F30-8D0A-07A7FB928EA9}"/>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Placeholder 1">
            <a:extLst>
              <a:ext uri="{FF2B5EF4-FFF2-40B4-BE49-F238E27FC236}">
                <a16:creationId xmlns:a16="http://schemas.microsoft.com/office/drawing/2014/main" id="{DF171583-52D9-D423-CB79-7554C0FD58F5}"/>
              </a:ext>
            </a:extLst>
          </p:cNvPr>
          <p:cNvSpPr>
            <a:spLocks noGrp="1"/>
          </p:cNvSpPr>
          <p:nvPr>
            <p:ph type="body" idx="1"/>
          </p:nvPr>
        </p:nvSpPr>
        <p:spPr>
          <a:xfrm>
            <a:off x="639419" y="828675"/>
            <a:ext cx="7983537" cy="1089504"/>
          </a:xfrm>
        </p:spPr>
        <p:txBody>
          <a:bodyPr/>
          <a:lstStyle/>
          <a:p>
            <a:pPr algn="ctr"/>
            <a:r>
              <a:rPr lang="en-US" altLang="en-US" sz="3200" dirty="0"/>
              <a:t>Explicit Vocabulary Development and Instruction: Session Reflection</a:t>
            </a:r>
          </a:p>
        </p:txBody>
      </p:sp>
      <p:sp>
        <p:nvSpPr>
          <p:cNvPr id="90115" name="AutoShape 2" descr="Dad Makes His Son Steak Cake For His Birthday">
            <a:extLst>
              <a:ext uri="{FF2B5EF4-FFF2-40B4-BE49-F238E27FC236}">
                <a16:creationId xmlns:a16="http://schemas.microsoft.com/office/drawing/2014/main" id="{57CD5946-122C-F240-9002-AAC30F0BC51E}"/>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90116" name="AutoShape 4" descr="Dad Makes His Son Steak Cake For His Birthday">
            <a:extLst>
              <a:ext uri="{FF2B5EF4-FFF2-40B4-BE49-F238E27FC236}">
                <a16:creationId xmlns:a16="http://schemas.microsoft.com/office/drawing/2014/main" id="{BBF956C7-28CC-5C92-8C31-81CD7F2E30E9}"/>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90117" name="AutoShape 6" descr="Dad Makes His Son Steak Cake For His Birthday">
            <a:extLst>
              <a:ext uri="{FF2B5EF4-FFF2-40B4-BE49-F238E27FC236}">
                <a16:creationId xmlns:a16="http://schemas.microsoft.com/office/drawing/2014/main" id="{C4F1B354-95C1-D317-A98F-07BC5CD840C3}"/>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2" name="Diagram 1">
            <a:extLst>
              <a:ext uri="{FF2B5EF4-FFF2-40B4-BE49-F238E27FC236}">
                <a16:creationId xmlns:a16="http://schemas.microsoft.com/office/drawing/2014/main" id="{B38428C0-8EC0-4626-A31B-01BE11F88A42}"/>
              </a:ext>
            </a:extLst>
          </p:cNvPr>
          <p:cNvGraphicFramePr/>
          <p:nvPr/>
        </p:nvGraphicFramePr>
        <p:xfrm>
          <a:off x="-620486" y="1992086"/>
          <a:ext cx="6357257" cy="4561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a:extLst>
              <a:ext uri="{FF2B5EF4-FFF2-40B4-BE49-F238E27FC236}">
                <a16:creationId xmlns:a16="http://schemas.microsoft.com/office/drawing/2014/main" id="{51BA14DC-80FF-4F24-ABB5-930AFD9E2EAD}"/>
              </a:ext>
            </a:extLst>
          </p:cNvPr>
          <p:cNvCxnSpPr/>
          <p:nvPr/>
        </p:nvCxnSpPr>
        <p:spPr>
          <a:xfrm flipV="1">
            <a:off x="2563813" y="2760663"/>
            <a:ext cx="11112" cy="9572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BAD823-897E-40E8-91EF-9048B3519633}"/>
              </a:ext>
            </a:extLst>
          </p:cNvPr>
          <p:cNvCxnSpPr/>
          <p:nvPr/>
        </p:nvCxnSpPr>
        <p:spPr>
          <a:xfrm>
            <a:off x="3168650" y="4271963"/>
            <a:ext cx="7508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6A5EBE-47AC-480C-BF5A-032E2B85B90C}"/>
              </a:ext>
            </a:extLst>
          </p:cNvPr>
          <p:cNvCxnSpPr/>
          <p:nvPr/>
        </p:nvCxnSpPr>
        <p:spPr>
          <a:xfrm>
            <a:off x="2552700" y="4651375"/>
            <a:ext cx="11113" cy="896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5412DA-2309-4CF6-A640-F8C4C8A74AED}"/>
              </a:ext>
            </a:extLst>
          </p:cNvPr>
          <p:cNvCxnSpPr/>
          <p:nvPr/>
        </p:nvCxnSpPr>
        <p:spPr>
          <a:xfrm flipH="1">
            <a:off x="1089025" y="4254500"/>
            <a:ext cx="800100" cy="174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123" name="TextBox 28">
            <a:extLst>
              <a:ext uri="{FF2B5EF4-FFF2-40B4-BE49-F238E27FC236}">
                <a16:creationId xmlns:a16="http://schemas.microsoft.com/office/drawing/2014/main" id="{91A3A5A6-80F3-98D9-0ECD-ABA126570B2A}"/>
              </a:ext>
            </a:extLst>
          </p:cNvPr>
          <p:cNvSpPr txBox="1">
            <a:spLocks noChangeArrowheads="1"/>
          </p:cNvSpPr>
          <p:nvPr/>
        </p:nvSpPr>
        <p:spPr bwMode="auto">
          <a:xfrm>
            <a:off x="4919663" y="1992313"/>
            <a:ext cx="4376737"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2000"/>
              <a:t>N: What else do you </a:t>
            </a:r>
            <a:r>
              <a:rPr lang="en-US" altLang="en-US" sz="2000" b="1"/>
              <a:t>NEED</a:t>
            </a:r>
            <a:r>
              <a:rPr lang="en-US" altLang="en-US" sz="2000"/>
              <a:t> to know or find out about explicit vocabulary instruction aligned to the B.E.S.T. ELA Standards?</a:t>
            </a:r>
          </a:p>
          <a:p>
            <a:pPr>
              <a:lnSpc>
                <a:spcPct val="100000"/>
              </a:lnSpc>
              <a:spcBef>
                <a:spcPct val="0"/>
              </a:spcBef>
              <a:buClrTx/>
              <a:buFontTx/>
              <a:buNone/>
            </a:pPr>
            <a:endParaRPr lang="en-US" altLang="en-US" sz="2000"/>
          </a:p>
          <a:p>
            <a:pPr>
              <a:lnSpc>
                <a:spcPct val="100000"/>
              </a:lnSpc>
              <a:spcBef>
                <a:spcPct val="0"/>
              </a:spcBef>
              <a:buClrTx/>
              <a:buFontTx/>
              <a:buNone/>
            </a:pPr>
            <a:r>
              <a:rPr lang="en-US" altLang="en-US" sz="2000"/>
              <a:t>E: What </a:t>
            </a:r>
            <a:r>
              <a:rPr lang="en-US" altLang="en-US" sz="2000" b="1"/>
              <a:t>EXCITES</a:t>
            </a:r>
            <a:r>
              <a:rPr lang="en-US" altLang="en-US" sz="2000"/>
              <a:t> you about vocabulary instruction aligned to the B.E.S.T. ELA Standards?</a:t>
            </a:r>
          </a:p>
          <a:p>
            <a:pPr>
              <a:lnSpc>
                <a:spcPct val="100000"/>
              </a:lnSpc>
              <a:spcBef>
                <a:spcPct val="0"/>
              </a:spcBef>
              <a:buClrTx/>
              <a:buFontTx/>
              <a:buNone/>
            </a:pPr>
            <a:endParaRPr lang="en-US" altLang="en-US" sz="2000"/>
          </a:p>
          <a:p>
            <a:pPr>
              <a:lnSpc>
                <a:spcPct val="100000"/>
              </a:lnSpc>
              <a:spcBef>
                <a:spcPct val="0"/>
              </a:spcBef>
              <a:buClrTx/>
              <a:buFontTx/>
              <a:buNone/>
            </a:pPr>
            <a:r>
              <a:rPr lang="en-US" altLang="en-US" sz="2000"/>
              <a:t>S: What are your next </a:t>
            </a:r>
            <a:r>
              <a:rPr lang="en-US" altLang="en-US" sz="2000" b="1"/>
              <a:t>STEPS</a:t>
            </a:r>
            <a:r>
              <a:rPr lang="en-US" altLang="en-US" sz="2000"/>
              <a:t>?</a:t>
            </a:r>
          </a:p>
          <a:p>
            <a:pPr>
              <a:lnSpc>
                <a:spcPct val="100000"/>
              </a:lnSpc>
              <a:spcBef>
                <a:spcPct val="0"/>
              </a:spcBef>
              <a:buClrTx/>
              <a:buFontTx/>
              <a:buNone/>
            </a:pPr>
            <a:endParaRPr lang="en-US" altLang="en-US" sz="2000"/>
          </a:p>
          <a:p>
            <a:pPr>
              <a:lnSpc>
                <a:spcPct val="100000"/>
              </a:lnSpc>
              <a:spcBef>
                <a:spcPct val="0"/>
              </a:spcBef>
              <a:buClrTx/>
              <a:buFontTx/>
              <a:buNone/>
            </a:pPr>
            <a:r>
              <a:rPr lang="en-US" altLang="en-US" sz="2000"/>
              <a:t>W: What </a:t>
            </a:r>
            <a:r>
              <a:rPr lang="en-US" altLang="en-US" sz="2000" b="1"/>
              <a:t>WORRIES</a:t>
            </a:r>
            <a:r>
              <a:rPr lang="en-US" altLang="en-US" sz="2000"/>
              <a:t> you about potential vocabulary instruction roadblocks aligned to the B.E.S.T. ELA Standards?</a:t>
            </a:r>
          </a:p>
        </p:txBody>
      </p:sp>
      <p:graphicFrame>
        <p:nvGraphicFramePr>
          <p:cNvPr id="12" name="Diagram 11">
            <a:extLst>
              <a:ext uri="{FF2B5EF4-FFF2-40B4-BE49-F238E27FC236}">
                <a16:creationId xmlns:a16="http://schemas.microsoft.com/office/drawing/2014/main" id="{E45B8418-8EE0-4FAF-A124-A6FEC115F4B3}"/>
              </a:ext>
            </a:extLst>
          </p:cNvPr>
          <p:cNvGraphicFramePr/>
          <p:nvPr>
            <p:extLst>
              <p:ext uri="{D42A27DB-BD31-4B8C-83A1-F6EECF244321}">
                <p14:modId xmlns:p14="http://schemas.microsoft.com/office/powerpoint/2010/main" val="3181128247"/>
              </p:ext>
            </p:extLst>
          </p:nvPr>
        </p:nvGraphicFramePr>
        <p:xfrm>
          <a:off x="-614978" y="1979233"/>
          <a:ext cx="6357257" cy="45611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Placeholder 1">
            <a:extLst>
              <a:ext uri="{FF2B5EF4-FFF2-40B4-BE49-F238E27FC236}">
                <a16:creationId xmlns:a16="http://schemas.microsoft.com/office/drawing/2014/main" id="{54BBCF8B-8AA9-7BA2-21C7-5FD8C67247BC}"/>
              </a:ext>
            </a:extLst>
          </p:cNvPr>
          <p:cNvSpPr>
            <a:spLocks noGrp="1"/>
          </p:cNvSpPr>
          <p:nvPr>
            <p:ph type="body" idx="1"/>
          </p:nvPr>
        </p:nvSpPr>
        <p:spPr>
          <a:xfrm>
            <a:off x="630238" y="1144588"/>
            <a:ext cx="7983537" cy="647700"/>
          </a:xfrm>
        </p:spPr>
        <p:txBody>
          <a:bodyPr/>
          <a:lstStyle/>
          <a:p>
            <a:pPr algn="ctr"/>
            <a:r>
              <a:rPr lang="en-US" altLang="en-US" sz="3200"/>
              <a:t>Works Cited</a:t>
            </a:r>
          </a:p>
        </p:txBody>
      </p:sp>
      <p:sp>
        <p:nvSpPr>
          <p:cNvPr id="92163" name="AutoShape 2" descr="Dad Makes His Son Steak Cake For His Birthday">
            <a:extLst>
              <a:ext uri="{FF2B5EF4-FFF2-40B4-BE49-F238E27FC236}">
                <a16:creationId xmlns:a16="http://schemas.microsoft.com/office/drawing/2014/main" id="{369D61E8-2F39-7F0E-26E4-3280250A902A}"/>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92164" name="AutoShape 4" descr="Dad Makes His Son Steak Cake For His Birthday">
            <a:extLst>
              <a:ext uri="{FF2B5EF4-FFF2-40B4-BE49-F238E27FC236}">
                <a16:creationId xmlns:a16="http://schemas.microsoft.com/office/drawing/2014/main" id="{895E6551-6796-E5CD-BD4B-C7060486AA37}"/>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92165" name="AutoShape 6" descr="Dad Makes His Son Steak Cake For His Birthday">
            <a:extLst>
              <a:ext uri="{FF2B5EF4-FFF2-40B4-BE49-F238E27FC236}">
                <a16:creationId xmlns:a16="http://schemas.microsoft.com/office/drawing/2014/main" id="{70C66534-6AD3-023D-F3C5-0C3B71709416}"/>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sp>
        <p:nvSpPr>
          <p:cNvPr id="92166" name="Rectangle 9">
            <a:extLst>
              <a:ext uri="{FF2B5EF4-FFF2-40B4-BE49-F238E27FC236}">
                <a16:creationId xmlns:a16="http://schemas.microsoft.com/office/drawing/2014/main" id="{029FB823-4ED2-E5A6-B543-2EB839727B89}"/>
              </a:ext>
            </a:extLst>
          </p:cNvPr>
          <p:cNvSpPr>
            <a:spLocks noChangeArrowheads="1"/>
          </p:cNvSpPr>
          <p:nvPr/>
        </p:nvSpPr>
        <p:spPr bwMode="auto">
          <a:xfrm>
            <a:off x="6775450" y="6456363"/>
            <a:ext cx="192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100"/>
              <a:t>https://creativecommons.org/</a:t>
            </a:r>
          </a:p>
        </p:txBody>
      </p:sp>
      <p:sp>
        <p:nvSpPr>
          <p:cNvPr id="92167" name="Rectangle 1">
            <a:extLst>
              <a:ext uri="{FF2B5EF4-FFF2-40B4-BE49-F238E27FC236}">
                <a16:creationId xmlns:a16="http://schemas.microsoft.com/office/drawing/2014/main" id="{B5D7A1C3-0CEE-399E-F17A-54A63E96BE42}"/>
              </a:ext>
            </a:extLst>
          </p:cNvPr>
          <p:cNvSpPr>
            <a:spLocks noChangeArrowheads="1"/>
          </p:cNvSpPr>
          <p:nvPr/>
        </p:nvSpPr>
        <p:spPr bwMode="auto">
          <a:xfrm>
            <a:off x="474663" y="4179888"/>
            <a:ext cx="8164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hlinkClick r:id="rId3"/>
              </a:rPr>
              <a:t>https://www.readingrockets.org/teaching/reading-basics/vocabulary</a:t>
            </a:r>
            <a:r>
              <a:rPr lang="en-US" altLang="en-US" sz="1800"/>
              <a:t> </a:t>
            </a:r>
          </a:p>
        </p:txBody>
      </p:sp>
      <p:sp>
        <p:nvSpPr>
          <p:cNvPr id="92168" name="Rectangle 2">
            <a:extLst>
              <a:ext uri="{FF2B5EF4-FFF2-40B4-BE49-F238E27FC236}">
                <a16:creationId xmlns:a16="http://schemas.microsoft.com/office/drawing/2014/main" id="{2EF26735-1246-E074-BB34-B1B4968A0CE8}"/>
              </a:ext>
            </a:extLst>
          </p:cNvPr>
          <p:cNvSpPr>
            <a:spLocks noChangeArrowheads="1"/>
          </p:cNvSpPr>
          <p:nvPr/>
        </p:nvSpPr>
        <p:spPr bwMode="auto">
          <a:xfrm>
            <a:off x="449263" y="2217738"/>
            <a:ext cx="7669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hlinkClick r:id="rId4"/>
              </a:rPr>
              <a:t>http://dyslexiahelp.umich.edu/professionals/dyslexia-school/vocabulary</a:t>
            </a:r>
            <a:r>
              <a:rPr lang="en-US" altLang="en-US" sz="1800"/>
              <a:t> </a:t>
            </a:r>
          </a:p>
        </p:txBody>
      </p:sp>
      <p:sp>
        <p:nvSpPr>
          <p:cNvPr id="92169" name="Rectangle 3">
            <a:extLst>
              <a:ext uri="{FF2B5EF4-FFF2-40B4-BE49-F238E27FC236}">
                <a16:creationId xmlns:a16="http://schemas.microsoft.com/office/drawing/2014/main" id="{E1F6863F-C008-7CE2-037A-E1F5DDB21B27}"/>
              </a:ext>
            </a:extLst>
          </p:cNvPr>
          <p:cNvSpPr>
            <a:spLocks noChangeArrowheads="1"/>
          </p:cNvSpPr>
          <p:nvPr/>
        </p:nvSpPr>
        <p:spPr bwMode="auto">
          <a:xfrm>
            <a:off x="474663" y="4740275"/>
            <a:ext cx="8999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hlinkClick r:id="rId5"/>
              </a:rPr>
              <a:t>https://www.shanahanonliteracy.com/blog/five-things-every-teacher-should-know-about-vocabulary-instruction#sthash.JNXrLye7.dpbs</a:t>
            </a:r>
            <a:r>
              <a:rPr lang="en-US" altLang="en-US" sz="1800"/>
              <a:t> </a:t>
            </a:r>
          </a:p>
        </p:txBody>
      </p:sp>
      <p:sp>
        <p:nvSpPr>
          <p:cNvPr id="92170" name="Rectangle 4">
            <a:extLst>
              <a:ext uri="{FF2B5EF4-FFF2-40B4-BE49-F238E27FC236}">
                <a16:creationId xmlns:a16="http://schemas.microsoft.com/office/drawing/2014/main" id="{926480BA-5B33-DF9F-CE19-7DF82E03BC44}"/>
              </a:ext>
            </a:extLst>
          </p:cNvPr>
          <p:cNvSpPr>
            <a:spLocks noChangeArrowheads="1"/>
          </p:cNvSpPr>
          <p:nvPr/>
        </p:nvSpPr>
        <p:spPr bwMode="auto">
          <a:xfrm>
            <a:off x="474663" y="5575300"/>
            <a:ext cx="8999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hlinkClick r:id="rId6"/>
              </a:rPr>
              <a:t>https://www.wvced.com/wp-content/uploads/2019/04/Morphology-Matters-4-1-19.pdf</a:t>
            </a:r>
            <a:r>
              <a:rPr lang="en-US" altLang="en-US" sz="1800"/>
              <a:t> </a:t>
            </a:r>
          </a:p>
        </p:txBody>
      </p:sp>
      <p:sp>
        <p:nvSpPr>
          <p:cNvPr id="92171" name="Rectangle 5">
            <a:extLst>
              <a:ext uri="{FF2B5EF4-FFF2-40B4-BE49-F238E27FC236}">
                <a16:creationId xmlns:a16="http://schemas.microsoft.com/office/drawing/2014/main" id="{0A3E9A75-43DF-E17C-4A05-A3D4F452AE4F}"/>
              </a:ext>
            </a:extLst>
          </p:cNvPr>
          <p:cNvSpPr>
            <a:spLocks noChangeArrowheads="1"/>
          </p:cNvSpPr>
          <p:nvPr/>
        </p:nvSpPr>
        <p:spPr bwMode="auto">
          <a:xfrm>
            <a:off x="474663" y="3589338"/>
            <a:ext cx="831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hlinkClick r:id="rId7"/>
              </a:rPr>
              <a:t>https://www.fldoe.org/core/fileparse.php/7539/urlt/elabeststandardsfinal.pdf</a:t>
            </a:r>
            <a:r>
              <a:rPr lang="en-US" altLang="en-US" sz="1800"/>
              <a:t> </a:t>
            </a:r>
          </a:p>
        </p:txBody>
      </p:sp>
      <p:sp>
        <p:nvSpPr>
          <p:cNvPr id="92172" name="Rectangle 1">
            <a:extLst>
              <a:ext uri="{FF2B5EF4-FFF2-40B4-BE49-F238E27FC236}">
                <a16:creationId xmlns:a16="http://schemas.microsoft.com/office/drawing/2014/main" id="{5731E77A-15A6-9763-2EF9-89CE24DBFF91}"/>
              </a:ext>
            </a:extLst>
          </p:cNvPr>
          <p:cNvSpPr>
            <a:spLocks noChangeArrowheads="1"/>
          </p:cNvSpPr>
          <p:nvPr/>
        </p:nvSpPr>
        <p:spPr bwMode="auto">
          <a:xfrm>
            <a:off x="463550" y="2754313"/>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hlinkClick r:id="rId8"/>
              </a:rPr>
              <a:t>http://handyhandouts.com/viewHandout.aspx?hh_number=182&amp;nfp_title=Three+Tiers+of+Vocabulary+and+Education</a:t>
            </a:r>
            <a:endParaRPr lang="en-US" altLang="en-US" sz="1800"/>
          </a:p>
          <a:p>
            <a:pPr>
              <a:lnSpc>
                <a:spcPct val="100000"/>
              </a:lnSpc>
              <a:spcBef>
                <a:spcPct val="0"/>
              </a:spcBef>
              <a:buClrTx/>
              <a:buFontTx/>
              <a:buNone/>
            </a:pPr>
            <a:endParaRPr lang="en-US" altLang="en-US"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10">
            <a:extLst>
              <a:ext uri="{FF2B5EF4-FFF2-40B4-BE49-F238E27FC236}">
                <a16:creationId xmlns:a16="http://schemas.microsoft.com/office/drawing/2014/main" id="{EE639074-DFF1-046D-01FA-12451B5AB499}"/>
              </a:ext>
            </a:extLst>
          </p:cNvPr>
          <p:cNvSpPr txBox="1">
            <a:spLocks noChangeArrowheads="1"/>
          </p:cNvSpPr>
          <p:nvPr/>
        </p:nvSpPr>
        <p:spPr bwMode="auto">
          <a:xfrm>
            <a:off x="482600" y="4348163"/>
            <a:ext cx="4089400" cy="1046162"/>
          </a:xfrm>
          <a:prstGeom prst="rect">
            <a:avLst/>
          </a:prstGeom>
          <a:solidFill>
            <a:schemeClr val="accent1"/>
          </a:solidFill>
          <a:ln w="9525">
            <a:solidFill>
              <a:srgbClr val="262A63"/>
            </a:solidFill>
            <a:miter lim="800000"/>
            <a:headEnd/>
            <a:tailEnd/>
          </a:ln>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dirty="0">
                <a:solidFill>
                  <a:schemeClr val="bg1"/>
                </a:solidFill>
              </a:rPr>
              <a:t>Natalie Montgomery</a:t>
            </a:r>
          </a:p>
          <a:p>
            <a:pPr algn="ctr">
              <a:lnSpc>
                <a:spcPct val="100000"/>
              </a:lnSpc>
              <a:spcBef>
                <a:spcPct val="0"/>
              </a:spcBef>
              <a:buClrTx/>
              <a:buFontTx/>
              <a:buNone/>
            </a:pPr>
            <a:r>
              <a:rPr lang="en-US" altLang="en-US" sz="2000" dirty="0">
                <a:solidFill>
                  <a:schemeClr val="bg1"/>
                </a:solidFill>
              </a:rPr>
              <a:t>Natalie.Montgomery@fldoe.org</a:t>
            </a:r>
          </a:p>
          <a:p>
            <a:pPr algn="ctr">
              <a:lnSpc>
                <a:spcPct val="100000"/>
              </a:lnSpc>
              <a:spcBef>
                <a:spcPct val="0"/>
              </a:spcBef>
              <a:buClrTx/>
              <a:buFontTx/>
              <a:buNone/>
            </a:pPr>
            <a:r>
              <a:rPr lang="en-US" altLang="en-US" sz="1800" dirty="0">
                <a:solidFill>
                  <a:schemeClr val="bg1"/>
                </a:solidFill>
              </a:rPr>
              <a:t>Reading Specialist, Just Read, Florida!</a:t>
            </a:r>
          </a:p>
        </p:txBody>
      </p:sp>
      <p:sp>
        <p:nvSpPr>
          <p:cNvPr id="94211" name="TextBox 15">
            <a:extLst>
              <a:ext uri="{FF2B5EF4-FFF2-40B4-BE49-F238E27FC236}">
                <a16:creationId xmlns:a16="http://schemas.microsoft.com/office/drawing/2014/main" id="{BF2823E9-716C-E857-53D4-85C9B4982A06}"/>
              </a:ext>
            </a:extLst>
          </p:cNvPr>
          <p:cNvSpPr txBox="1">
            <a:spLocks noChangeArrowheads="1"/>
          </p:cNvSpPr>
          <p:nvPr/>
        </p:nvSpPr>
        <p:spPr bwMode="auto">
          <a:xfrm>
            <a:off x="4572000" y="4348163"/>
            <a:ext cx="4089400" cy="1046162"/>
          </a:xfrm>
          <a:prstGeom prst="rect">
            <a:avLst/>
          </a:prstGeom>
          <a:solidFill>
            <a:schemeClr val="accent1"/>
          </a:solidFill>
          <a:ln w="9525">
            <a:solidFill>
              <a:srgbClr val="262A63"/>
            </a:solidFill>
            <a:miter lim="800000"/>
            <a:headEnd/>
            <a:tailEnd/>
          </a:ln>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dirty="0">
                <a:solidFill>
                  <a:schemeClr val="bg1"/>
                </a:solidFill>
              </a:rPr>
              <a:t>Randi Shiver</a:t>
            </a:r>
          </a:p>
          <a:p>
            <a:pPr algn="ctr">
              <a:lnSpc>
                <a:spcPct val="100000"/>
              </a:lnSpc>
              <a:spcBef>
                <a:spcPct val="0"/>
              </a:spcBef>
              <a:buClrTx/>
              <a:buFontTx/>
              <a:buNone/>
            </a:pPr>
            <a:r>
              <a:rPr lang="en-US" altLang="en-US" sz="2000" dirty="0">
                <a:solidFill>
                  <a:schemeClr val="bg1"/>
                </a:solidFill>
              </a:rPr>
              <a:t>Randi.Shiver@fldoe.org</a:t>
            </a:r>
          </a:p>
          <a:p>
            <a:pPr algn="ctr">
              <a:lnSpc>
                <a:spcPct val="100000"/>
              </a:lnSpc>
              <a:spcBef>
                <a:spcPct val="0"/>
              </a:spcBef>
              <a:buClrTx/>
              <a:buFontTx/>
              <a:buNone/>
            </a:pPr>
            <a:r>
              <a:rPr lang="en-US" altLang="en-US" sz="1800" dirty="0">
                <a:solidFill>
                  <a:schemeClr val="bg1"/>
                </a:solidFill>
              </a:rPr>
              <a:t>Reading Specialist, Just Read, Florida!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a:extLst>
              <a:ext uri="{FF2B5EF4-FFF2-40B4-BE49-F238E27FC236}">
                <a16:creationId xmlns:a16="http://schemas.microsoft.com/office/drawing/2014/main" id="{98F1237E-BFAB-330C-3762-1601A849C061}"/>
              </a:ext>
            </a:extLst>
          </p:cNvPr>
          <p:cNvSpPr>
            <a:spLocks noGrp="1"/>
          </p:cNvSpPr>
          <p:nvPr>
            <p:ph type="body" idx="1"/>
          </p:nvPr>
        </p:nvSpPr>
        <p:spPr>
          <a:xfrm>
            <a:off x="766763" y="954088"/>
            <a:ext cx="7762875" cy="647700"/>
          </a:xfrm>
        </p:spPr>
        <p:txBody>
          <a:bodyPr/>
          <a:lstStyle/>
          <a:p>
            <a:pPr algn="ctr" eaLnBrk="1" hangingPunct="1"/>
            <a:r>
              <a:rPr lang="en-US" altLang="en-US"/>
              <a:t> </a:t>
            </a:r>
            <a:r>
              <a:rPr lang="en-US" altLang="en-US" sz="3200"/>
              <a:t>Three Tiers of Vocabulary Instruction</a:t>
            </a:r>
          </a:p>
        </p:txBody>
      </p:sp>
      <p:sp>
        <p:nvSpPr>
          <p:cNvPr id="22531" name="TextBox 4">
            <a:extLst>
              <a:ext uri="{FF2B5EF4-FFF2-40B4-BE49-F238E27FC236}">
                <a16:creationId xmlns:a16="http://schemas.microsoft.com/office/drawing/2014/main" id="{55DCE54F-B33B-CABA-FEAC-FB416068200A}"/>
              </a:ext>
            </a:extLst>
          </p:cNvPr>
          <p:cNvSpPr txBox="1">
            <a:spLocks noChangeArrowheads="1"/>
          </p:cNvSpPr>
          <p:nvPr/>
        </p:nvSpPr>
        <p:spPr bwMode="auto">
          <a:xfrm>
            <a:off x="-2727325" y="-1684338"/>
            <a:ext cx="2814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chemeClr val="bg1"/>
                </a:solidFill>
              </a:rPr>
              <a:t>Subject/Content Words</a:t>
            </a:r>
          </a:p>
          <a:p>
            <a:pPr>
              <a:lnSpc>
                <a:spcPct val="100000"/>
              </a:lnSpc>
              <a:spcBef>
                <a:spcPct val="0"/>
              </a:spcBef>
              <a:buClrTx/>
              <a:buFontTx/>
              <a:buNone/>
            </a:pPr>
            <a:r>
              <a:rPr lang="en-US" altLang="en-US" sz="1400" i="1">
                <a:solidFill>
                  <a:schemeClr val="bg1"/>
                </a:solidFill>
              </a:rPr>
              <a:t>ecosystem, environment, terrarium,</a:t>
            </a:r>
          </a:p>
          <a:p>
            <a:pPr>
              <a:lnSpc>
                <a:spcPct val="100000"/>
              </a:lnSpc>
              <a:spcBef>
                <a:spcPct val="0"/>
              </a:spcBef>
              <a:buClrTx/>
              <a:buFontTx/>
              <a:buNone/>
            </a:pPr>
            <a:r>
              <a:rPr lang="en-US" altLang="en-US" sz="1400" i="1">
                <a:solidFill>
                  <a:schemeClr val="bg1"/>
                </a:solidFill>
              </a:rPr>
              <a:t> conjunction, decimal, genre</a:t>
            </a:r>
          </a:p>
        </p:txBody>
      </p:sp>
      <p:pic>
        <p:nvPicPr>
          <p:cNvPr id="22532" name="Picture 14" descr="Wedding, Cake, Beach, Hearts, Candles, Ocean">
            <a:extLst>
              <a:ext uri="{FF2B5EF4-FFF2-40B4-BE49-F238E27FC236}">
                <a16:creationId xmlns:a16="http://schemas.microsoft.com/office/drawing/2014/main" id="{9CFF2981-04B1-374B-B666-139F6C9C9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77" t="1167" r="9097" b="-1167"/>
          <a:stretch>
            <a:fillRect/>
          </a:stretch>
        </p:blipFill>
        <p:spPr bwMode="auto">
          <a:xfrm>
            <a:off x="1336098" y="2166937"/>
            <a:ext cx="4300538" cy="382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oup 2">
            <a:extLst>
              <a:ext uri="{FF2B5EF4-FFF2-40B4-BE49-F238E27FC236}">
                <a16:creationId xmlns:a16="http://schemas.microsoft.com/office/drawing/2014/main" id="{6A27E483-2DDC-8E4E-6F2B-4C53FC05E162}"/>
              </a:ext>
            </a:extLst>
          </p:cNvPr>
          <p:cNvGrpSpPr>
            <a:grpSpLocks/>
          </p:cNvGrpSpPr>
          <p:nvPr/>
        </p:nvGrpSpPr>
        <p:grpSpPr bwMode="auto">
          <a:xfrm>
            <a:off x="5275263" y="4522788"/>
            <a:ext cx="3868737" cy="779462"/>
            <a:chOff x="4945063" y="4595813"/>
            <a:chExt cx="3868737" cy="779462"/>
          </a:xfrm>
        </p:grpSpPr>
        <p:sp>
          <p:nvSpPr>
            <p:cNvPr id="38" name="Right Arrow 37">
              <a:extLst>
                <a:ext uri="{FF2B5EF4-FFF2-40B4-BE49-F238E27FC236}">
                  <a16:creationId xmlns:a16="http://schemas.microsoft.com/office/drawing/2014/main" id="{3C059A65-85C6-4A28-A6F6-DC241AFAADA0}"/>
                </a:ext>
              </a:extLst>
            </p:cNvPr>
            <p:cNvSpPr/>
            <p:nvPr/>
          </p:nvSpPr>
          <p:spPr bwMode="auto">
            <a:xfrm rot="10790127">
              <a:off x="4945063" y="4595813"/>
              <a:ext cx="3087687" cy="657225"/>
            </a:xfrm>
            <a:prstGeom prst="rightArrow">
              <a:avLst/>
            </a:prstGeom>
            <a:solidFill>
              <a:srgbClr val="4925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6" name="TextBox 32">
              <a:extLst>
                <a:ext uri="{FF2B5EF4-FFF2-40B4-BE49-F238E27FC236}">
                  <a16:creationId xmlns:a16="http://schemas.microsoft.com/office/drawing/2014/main" id="{348198A9-3D50-27AF-27A2-C24A9EFFCC8D}"/>
                </a:ext>
              </a:extLst>
            </p:cNvPr>
            <p:cNvSpPr txBox="1">
              <a:spLocks noChangeArrowheads="1"/>
            </p:cNvSpPr>
            <p:nvPr/>
          </p:nvSpPr>
          <p:spPr bwMode="auto">
            <a:xfrm rot="-1912">
              <a:off x="5300663" y="4740275"/>
              <a:ext cx="3513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chemeClr val="bg1"/>
                  </a:solidFill>
                </a:rPr>
                <a:t>Basic Words</a:t>
              </a:r>
            </a:p>
          </p:txBody>
        </p:sp>
        <p:sp>
          <p:nvSpPr>
            <p:cNvPr id="22547" name="TextBox 41">
              <a:extLst>
                <a:ext uri="{FF2B5EF4-FFF2-40B4-BE49-F238E27FC236}">
                  <a16:creationId xmlns:a16="http://schemas.microsoft.com/office/drawing/2014/main" id="{4F23282D-8852-2B68-A5ED-E5C9569E765E}"/>
                </a:ext>
              </a:extLst>
            </p:cNvPr>
            <p:cNvSpPr txBox="1">
              <a:spLocks noChangeArrowheads="1"/>
            </p:cNvSpPr>
            <p:nvPr/>
          </p:nvSpPr>
          <p:spPr bwMode="auto">
            <a:xfrm rot="-9801">
              <a:off x="5300663" y="5067300"/>
              <a:ext cx="343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i="1">
                  <a:solidFill>
                    <a:srgbClr val="492579"/>
                  </a:solidFill>
                </a:rPr>
                <a:t>In, out, house, dog, blue, flower</a:t>
              </a:r>
              <a:endParaRPr lang="en-US" altLang="en-US" sz="1400" i="1">
                <a:solidFill>
                  <a:srgbClr val="262A63"/>
                </a:solidFill>
              </a:endParaRPr>
            </a:p>
          </p:txBody>
        </p:sp>
      </p:grpSp>
      <p:grpSp>
        <p:nvGrpSpPr>
          <p:cNvPr id="22534" name="Group 3">
            <a:extLst>
              <a:ext uri="{FF2B5EF4-FFF2-40B4-BE49-F238E27FC236}">
                <a16:creationId xmlns:a16="http://schemas.microsoft.com/office/drawing/2014/main" id="{208F40D5-F105-4A2E-83D6-151F5C94BFC5}"/>
              </a:ext>
            </a:extLst>
          </p:cNvPr>
          <p:cNvGrpSpPr>
            <a:grpSpLocks/>
          </p:cNvGrpSpPr>
          <p:nvPr/>
        </p:nvGrpSpPr>
        <p:grpSpPr bwMode="auto">
          <a:xfrm>
            <a:off x="4781550" y="3622675"/>
            <a:ext cx="4144963" cy="782638"/>
            <a:chOff x="4467630" y="3619271"/>
            <a:chExt cx="4144558" cy="782868"/>
          </a:xfrm>
        </p:grpSpPr>
        <p:sp>
          <p:nvSpPr>
            <p:cNvPr id="37" name="Right Arrow 36">
              <a:extLst>
                <a:ext uri="{FF2B5EF4-FFF2-40B4-BE49-F238E27FC236}">
                  <a16:creationId xmlns:a16="http://schemas.microsoft.com/office/drawing/2014/main" id="{014EAC13-D8D4-4094-BDEB-C6DDF876C3FA}"/>
                </a:ext>
              </a:extLst>
            </p:cNvPr>
            <p:cNvSpPr/>
            <p:nvPr/>
          </p:nvSpPr>
          <p:spPr bwMode="auto">
            <a:xfrm rot="10800000">
              <a:off x="4467630" y="3619271"/>
              <a:ext cx="3087386" cy="655831"/>
            </a:xfrm>
            <a:prstGeom prst="rightArrow">
              <a:avLst/>
            </a:prstGeom>
            <a:solidFill>
              <a:srgbClr val="4925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3" name="TextBox 31">
              <a:extLst>
                <a:ext uri="{FF2B5EF4-FFF2-40B4-BE49-F238E27FC236}">
                  <a16:creationId xmlns:a16="http://schemas.microsoft.com/office/drawing/2014/main" id="{BE8FF33A-3033-B12B-2D0C-A9105D5953AE}"/>
                </a:ext>
              </a:extLst>
            </p:cNvPr>
            <p:cNvSpPr txBox="1">
              <a:spLocks noChangeArrowheads="1"/>
            </p:cNvSpPr>
            <p:nvPr/>
          </p:nvSpPr>
          <p:spPr bwMode="auto">
            <a:xfrm>
              <a:off x="4805204" y="3773073"/>
              <a:ext cx="2171239"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chemeClr val="bg1"/>
                  </a:solidFill>
                </a:rPr>
                <a:t>Academic Words </a:t>
              </a:r>
            </a:p>
          </p:txBody>
        </p:sp>
        <p:sp>
          <p:nvSpPr>
            <p:cNvPr id="22544" name="TextBox 34">
              <a:extLst>
                <a:ext uri="{FF2B5EF4-FFF2-40B4-BE49-F238E27FC236}">
                  <a16:creationId xmlns:a16="http://schemas.microsoft.com/office/drawing/2014/main" id="{1DC59B74-D027-CF95-83F1-50123D76F8D6}"/>
                </a:ext>
              </a:extLst>
            </p:cNvPr>
            <p:cNvSpPr txBox="1">
              <a:spLocks noChangeArrowheads="1"/>
            </p:cNvSpPr>
            <p:nvPr/>
          </p:nvSpPr>
          <p:spPr bwMode="auto">
            <a:xfrm>
              <a:off x="4792647" y="4094437"/>
              <a:ext cx="3819541" cy="3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i="1">
                  <a:solidFill>
                    <a:srgbClr val="492579"/>
                  </a:solidFill>
                </a:rPr>
                <a:t>Example, cause, increase, defend, compare</a:t>
              </a:r>
              <a:endParaRPr lang="en-US" altLang="en-US" sz="1400" i="1">
                <a:solidFill>
                  <a:srgbClr val="262A63"/>
                </a:solidFill>
              </a:endParaRPr>
            </a:p>
          </p:txBody>
        </p:sp>
      </p:grpSp>
      <p:sp>
        <p:nvSpPr>
          <p:cNvPr id="22535" name="Rectangle 44">
            <a:extLst>
              <a:ext uri="{FF2B5EF4-FFF2-40B4-BE49-F238E27FC236}">
                <a16:creationId xmlns:a16="http://schemas.microsoft.com/office/drawing/2014/main" id="{B8BC8171-ED34-7E94-4201-AD9BF1D3B0ED}"/>
              </a:ext>
            </a:extLst>
          </p:cNvPr>
          <p:cNvSpPr>
            <a:spLocks noChangeArrowheads="1"/>
          </p:cNvSpPr>
          <p:nvPr/>
        </p:nvSpPr>
        <p:spPr bwMode="auto">
          <a:xfrm>
            <a:off x="3138488" y="4518025"/>
            <a:ext cx="469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1</a:t>
            </a:r>
            <a:endParaRPr lang="en-US" altLang="en-US" sz="4400" b="1" i="1">
              <a:solidFill>
                <a:srgbClr val="492579"/>
              </a:solidFill>
            </a:endParaRPr>
          </a:p>
        </p:txBody>
      </p:sp>
      <p:sp>
        <p:nvSpPr>
          <p:cNvPr id="22536" name="Rectangle 55">
            <a:extLst>
              <a:ext uri="{FF2B5EF4-FFF2-40B4-BE49-F238E27FC236}">
                <a16:creationId xmlns:a16="http://schemas.microsoft.com/office/drawing/2014/main" id="{B98279C3-34AD-7C8A-B8CD-F215454FE76E}"/>
              </a:ext>
            </a:extLst>
          </p:cNvPr>
          <p:cNvSpPr>
            <a:spLocks noChangeArrowheads="1"/>
          </p:cNvSpPr>
          <p:nvPr/>
        </p:nvSpPr>
        <p:spPr bwMode="auto">
          <a:xfrm>
            <a:off x="3128963" y="2701925"/>
            <a:ext cx="469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3</a:t>
            </a:r>
            <a:endParaRPr lang="en-US" altLang="en-US" sz="4400" b="1" i="1">
              <a:solidFill>
                <a:srgbClr val="492579"/>
              </a:solidFill>
            </a:endParaRPr>
          </a:p>
        </p:txBody>
      </p:sp>
      <p:sp>
        <p:nvSpPr>
          <p:cNvPr id="22537" name="Rectangle 56">
            <a:extLst>
              <a:ext uri="{FF2B5EF4-FFF2-40B4-BE49-F238E27FC236}">
                <a16:creationId xmlns:a16="http://schemas.microsoft.com/office/drawing/2014/main" id="{735831FA-AA45-AAE5-69A3-6718E69CE471}"/>
              </a:ext>
            </a:extLst>
          </p:cNvPr>
          <p:cNvSpPr>
            <a:spLocks noChangeArrowheads="1"/>
          </p:cNvSpPr>
          <p:nvPr/>
        </p:nvSpPr>
        <p:spPr bwMode="auto">
          <a:xfrm>
            <a:off x="3128963" y="3562350"/>
            <a:ext cx="469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2</a:t>
            </a:r>
            <a:endParaRPr lang="en-US" altLang="en-US" sz="4400" b="1" i="1">
              <a:solidFill>
                <a:srgbClr val="492579"/>
              </a:solidFill>
            </a:endParaRPr>
          </a:p>
        </p:txBody>
      </p:sp>
      <p:grpSp>
        <p:nvGrpSpPr>
          <p:cNvPr id="22538" name="Group 1">
            <a:extLst>
              <a:ext uri="{FF2B5EF4-FFF2-40B4-BE49-F238E27FC236}">
                <a16:creationId xmlns:a16="http://schemas.microsoft.com/office/drawing/2014/main" id="{32EB800D-D46D-A05C-7DE7-EFBBC33790E1}"/>
              </a:ext>
            </a:extLst>
          </p:cNvPr>
          <p:cNvGrpSpPr>
            <a:grpSpLocks/>
          </p:cNvGrpSpPr>
          <p:nvPr/>
        </p:nvGrpSpPr>
        <p:grpSpPr bwMode="auto">
          <a:xfrm>
            <a:off x="4497388" y="2782888"/>
            <a:ext cx="3984625" cy="760412"/>
            <a:chOff x="4083050" y="2625725"/>
            <a:chExt cx="3984625" cy="760413"/>
          </a:xfrm>
        </p:grpSpPr>
        <p:sp>
          <p:nvSpPr>
            <p:cNvPr id="20" name="Right Arrow 19">
              <a:extLst>
                <a:ext uri="{FF2B5EF4-FFF2-40B4-BE49-F238E27FC236}">
                  <a16:creationId xmlns:a16="http://schemas.microsoft.com/office/drawing/2014/main" id="{E217E439-5116-48BB-B289-43335AC5146D}"/>
                </a:ext>
              </a:extLst>
            </p:cNvPr>
            <p:cNvSpPr/>
            <p:nvPr/>
          </p:nvSpPr>
          <p:spPr bwMode="auto">
            <a:xfrm rot="10800000">
              <a:off x="4083050" y="2625725"/>
              <a:ext cx="3086100" cy="655638"/>
            </a:xfrm>
            <a:prstGeom prst="rightArrow">
              <a:avLst/>
            </a:prstGeom>
            <a:solidFill>
              <a:srgbClr val="49257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0" name="TextBox 14">
              <a:extLst>
                <a:ext uri="{FF2B5EF4-FFF2-40B4-BE49-F238E27FC236}">
                  <a16:creationId xmlns:a16="http://schemas.microsoft.com/office/drawing/2014/main" id="{7CE56416-77F6-04EA-D27A-7271B1801394}"/>
                </a:ext>
              </a:extLst>
            </p:cNvPr>
            <p:cNvSpPr txBox="1">
              <a:spLocks noChangeArrowheads="1"/>
            </p:cNvSpPr>
            <p:nvPr/>
          </p:nvSpPr>
          <p:spPr bwMode="auto">
            <a:xfrm>
              <a:off x="4422775" y="3078163"/>
              <a:ext cx="364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i="1">
                  <a:solidFill>
                    <a:srgbClr val="492579"/>
                  </a:solidFill>
                </a:rPr>
                <a:t>Ecosystem, terrarium, acute, genre, conjunction</a:t>
              </a:r>
            </a:p>
          </p:txBody>
        </p:sp>
        <p:sp>
          <p:nvSpPr>
            <p:cNvPr id="22541" name="TextBox 31">
              <a:extLst>
                <a:ext uri="{FF2B5EF4-FFF2-40B4-BE49-F238E27FC236}">
                  <a16:creationId xmlns:a16="http://schemas.microsoft.com/office/drawing/2014/main" id="{178A6EE4-67CA-582E-38B7-92C42D8875D0}"/>
                </a:ext>
              </a:extLst>
            </p:cNvPr>
            <p:cNvSpPr txBox="1">
              <a:spLocks noChangeArrowheads="1"/>
            </p:cNvSpPr>
            <p:nvPr/>
          </p:nvSpPr>
          <p:spPr bwMode="auto">
            <a:xfrm>
              <a:off x="4467630" y="2768601"/>
              <a:ext cx="2846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solidFill>
                    <a:schemeClr val="bg1"/>
                  </a:solidFill>
                </a:rPr>
                <a:t>Subject/Content Words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a:extLst>
              <a:ext uri="{FF2B5EF4-FFF2-40B4-BE49-F238E27FC236}">
                <a16:creationId xmlns:a16="http://schemas.microsoft.com/office/drawing/2014/main" id="{11622717-046B-6B40-253E-7FC4F91D2DB0}"/>
              </a:ext>
            </a:extLst>
          </p:cNvPr>
          <p:cNvSpPr>
            <a:spLocks noGrp="1"/>
          </p:cNvSpPr>
          <p:nvPr>
            <p:ph type="body" idx="1"/>
          </p:nvPr>
        </p:nvSpPr>
        <p:spPr>
          <a:xfrm>
            <a:off x="727075" y="950913"/>
            <a:ext cx="7762875" cy="647700"/>
          </a:xfrm>
        </p:spPr>
        <p:txBody>
          <a:bodyPr/>
          <a:lstStyle/>
          <a:p>
            <a:pPr algn="ctr" eaLnBrk="1" hangingPunct="1"/>
            <a:r>
              <a:rPr lang="en-US" altLang="en-US" sz="3200"/>
              <a:t>Three Tiers of Vocabulary Instruction </a:t>
            </a:r>
          </a:p>
        </p:txBody>
      </p:sp>
      <p:grpSp>
        <p:nvGrpSpPr>
          <p:cNvPr id="24579" name="Group 3">
            <a:extLst>
              <a:ext uri="{FF2B5EF4-FFF2-40B4-BE49-F238E27FC236}">
                <a16:creationId xmlns:a16="http://schemas.microsoft.com/office/drawing/2014/main" id="{D2569F22-AF78-02D1-9A4B-FD7BA5E468D2}"/>
              </a:ext>
            </a:extLst>
          </p:cNvPr>
          <p:cNvGrpSpPr>
            <a:grpSpLocks/>
          </p:cNvGrpSpPr>
          <p:nvPr/>
        </p:nvGrpSpPr>
        <p:grpSpPr bwMode="auto">
          <a:xfrm>
            <a:off x="906463" y="1779588"/>
            <a:ext cx="8528050" cy="4627562"/>
            <a:chOff x="842447" y="2023187"/>
            <a:chExt cx="8527561" cy="4628779"/>
          </a:xfrm>
        </p:grpSpPr>
        <p:grpSp>
          <p:nvGrpSpPr>
            <p:cNvPr id="2" name="Group 25">
              <a:extLst>
                <a:ext uri="{FF2B5EF4-FFF2-40B4-BE49-F238E27FC236}">
                  <a16:creationId xmlns:a16="http://schemas.microsoft.com/office/drawing/2014/main" id="{7B86E844-021F-44B7-98E9-22D243CD82F6}"/>
                </a:ext>
              </a:extLst>
            </p:cNvPr>
            <p:cNvGrpSpPr>
              <a:grpSpLocks/>
            </p:cNvGrpSpPr>
            <p:nvPr/>
          </p:nvGrpSpPr>
          <p:grpSpPr bwMode="auto">
            <a:xfrm>
              <a:off x="842447" y="4873966"/>
              <a:ext cx="7812087" cy="1778000"/>
              <a:chOff x="932339" y="5855200"/>
              <a:chExt cx="7811781" cy="177820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grpSpPr>
          <p:sp>
            <p:nvSpPr>
              <p:cNvPr id="22" name="Rounded Rectangle 21">
                <a:extLst>
                  <a:ext uri="{FF2B5EF4-FFF2-40B4-BE49-F238E27FC236}">
                    <a16:creationId xmlns:a16="http://schemas.microsoft.com/office/drawing/2014/main" id="{78F03A78-F9B7-48CF-A087-941DA82C7833}"/>
                  </a:ext>
                </a:extLst>
              </p:cNvPr>
              <p:cNvSpPr/>
              <p:nvPr/>
            </p:nvSpPr>
            <p:spPr>
              <a:xfrm>
                <a:off x="932339" y="5855200"/>
                <a:ext cx="7811781" cy="1778204"/>
              </a:xfrm>
              <a:prstGeom prst="roundRect">
                <a:avLst/>
              </a:prstGeom>
              <a:solidFill>
                <a:schemeClr val="accent5">
                  <a:lumMod val="60000"/>
                  <a:lumOff val="40000"/>
                </a:schemeClr>
              </a:solidFill>
              <a:ln w="38100">
                <a:solidFill>
                  <a:srgbClr val="4925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8" name="TextBox 5">
                <a:extLst>
                  <a:ext uri="{FF2B5EF4-FFF2-40B4-BE49-F238E27FC236}">
                    <a16:creationId xmlns:a16="http://schemas.microsoft.com/office/drawing/2014/main" id="{A93AD24F-D5FD-4E01-90B5-5E8A0C89B758}"/>
                  </a:ext>
                </a:extLst>
              </p:cNvPr>
              <p:cNvSpPr txBox="1">
                <a:spLocks noChangeArrowheads="1"/>
              </p:cNvSpPr>
              <p:nvPr/>
            </p:nvSpPr>
            <p:spPr bwMode="auto">
              <a:xfrm>
                <a:off x="2239856" y="5959272"/>
                <a:ext cx="6302347" cy="1570059"/>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1600" dirty="0"/>
                  <a:t>Is it an idiom?</a:t>
                </a:r>
              </a:p>
              <a:p>
                <a:pPr>
                  <a:defRPr/>
                </a:pPr>
                <a:r>
                  <a:rPr lang="en-US" altLang="en-US" sz="1600" dirty="0"/>
                  <a:t>Can I use a visual?</a:t>
                </a:r>
              </a:p>
              <a:p>
                <a:pPr>
                  <a:defRPr/>
                </a:pPr>
                <a:r>
                  <a:rPr lang="en-US" altLang="en-US" sz="1600" dirty="0"/>
                  <a:t>Is there a cognate?</a:t>
                </a:r>
              </a:p>
              <a:p>
                <a:pPr>
                  <a:defRPr/>
                </a:pPr>
                <a:r>
                  <a:rPr lang="en-US" altLang="en-US" sz="1600" dirty="0"/>
                  <a:t>Can I offer a quick, simple explanation?</a:t>
                </a:r>
              </a:p>
              <a:p>
                <a:pPr>
                  <a:defRPr/>
                </a:pPr>
                <a:r>
                  <a:rPr lang="en-US" altLang="en-US" sz="1600" dirty="0"/>
                  <a:t>Is it a word that the student knows in his home language?</a:t>
                </a:r>
              </a:p>
              <a:p>
                <a:pPr>
                  <a:defRPr/>
                </a:pPr>
                <a:r>
                  <a:rPr lang="en-US" altLang="en-US" sz="1600" dirty="0"/>
                  <a:t>Is it a word that will be learned incidentally through social interaction? </a:t>
                </a:r>
              </a:p>
            </p:txBody>
          </p:sp>
          <p:sp>
            <p:nvSpPr>
              <p:cNvPr id="24590" name="Rectangle 18">
                <a:extLst>
                  <a:ext uri="{FF2B5EF4-FFF2-40B4-BE49-F238E27FC236}">
                    <a16:creationId xmlns:a16="http://schemas.microsoft.com/office/drawing/2014/main" id="{9D0D8658-190B-483B-8EED-72E09947C15B}"/>
                  </a:ext>
                </a:extLst>
              </p:cNvPr>
              <p:cNvSpPr>
                <a:spLocks noChangeArrowheads="1"/>
              </p:cNvSpPr>
              <p:nvPr/>
            </p:nvSpPr>
            <p:spPr bwMode="auto">
              <a:xfrm>
                <a:off x="1136766" y="6503772"/>
                <a:ext cx="901174" cy="46178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b="1" dirty="0"/>
                  <a:t>Tier 1</a:t>
                </a:r>
                <a:endParaRPr lang="en-US" altLang="en-US" sz="2400" dirty="0"/>
              </a:p>
            </p:txBody>
          </p:sp>
        </p:grpSp>
        <p:grpSp>
          <p:nvGrpSpPr>
            <p:cNvPr id="24581" name="Group 2">
              <a:extLst>
                <a:ext uri="{FF2B5EF4-FFF2-40B4-BE49-F238E27FC236}">
                  <a16:creationId xmlns:a16="http://schemas.microsoft.com/office/drawing/2014/main" id="{D29FD680-5C1C-55B5-F672-BC2796B700DD}"/>
                </a:ext>
              </a:extLst>
            </p:cNvPr>
            <p:cNvGrpSpPr>
              <a:grpSpLocks/>
            </p:cNvGrpSpPr>
            <p:nvPr/>
          </p:nvGrpSpPr>
          <p:grpSpPr bwMode="auto">
            <a:xfrm>
              <a:off x="1606878" y="3023986"/>
              <a:ext cx="7763130" cy="1840867"/>
              <a:chOff x="1694581" y="3040886"/>
              <a:chExt cx="7763130" cy="1840867"/>
            </a:xfrm>
          </p:grpSpPr>
          <p:sp>
            <p:nvSpPr>
              <p:cNvPr id="21" name="Rounded Rectangle 20">
                <a:extLst>
                  <a:ext uri="{FF2B5EF4-FFF2-40B4-BE49-F238E27FC236}">
                    <a16:creationId xmlns:a16="http://schemas.microsoft.com/office/drawing/2014/main" id="{8EADFF6B-DD87-4958-A87D-E948EA5544A3}"/>
                  </a:ext>
                </a:extLst>
              </p:cNvPr>
              <p:cNvSpPr/>
              <p:nvPr/>
            </p:nvSpPr>
            <p:spPr bwMode="auto">
              <a:xfrm>
                <a:off x="1695281" y="3040475"/>
                <a:ext cx="6348048" cy="1824517"/>
              </a:xfrm>
              <a:prstGeom prst="roundRect">
                <a:avLst/>
              </a:prstGeom>
              <a:solidFill>
                <a:schemeClr val="accent5">
                  <a:lumMod val="40000"/>
                  <a:lumOff val="60000"/>
                </a:schemeClr>
              </a:solidFill>
              <a:ln w="38100">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7" name="TextBox 6">
                <a:extLst>
                  <a:ext uri="{FF2B5EF4-FFF2-40B4-BE49-F238E27FC236}">
                    <a16:creationId xmlns:a16="http://schemas.microsoft.com/office/drawing/2014/main" id="{B94AB66C-BB47-13CF-E4AA-50C57755067F}"/>
                  </a:ext>
                </a:extLst>
              </p:cNvPr>
              <p:cNvSpPr txBox="1">
                <a:spLocks noChangeArrowheads="1"/>
              </p:cNvSpPr>
              <p:nvPr/>
            </p:nvSpPr>
            <p:spPr bwMode="auto">
              <a:xfrm>
                <a:off x="2781518" y="3065617"/>
                <a:ext cx="6676193" cy="181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a:t>Is it critical to comprehension?</a:t>
                </a:r>
              </a:p>
              <a:p>
                <a:pPr>
                  <a:lnSpc>
                    <a:spcPct val="100000"/>
                  </a:lnSpc>
                  <a:spcBef>
                    <a:spcPct val="0"/>
                  </a:spcBef>
                  <a:buClrTx/>
                  <a:buFontTx/>
                  <a:buNone/>
                </a:pPr>
                <a:r>
                  <a:rPr lang="en-US" altLang="en-US" sz="1600"/>
                  <a:t>Does it need a precise definition? </a:t>
                </a:r>
              </a:p>
              <a:p>
                <a:pPr>
                  <a:lnSpc>
                    <a:spcPct val="100000"/>
                  </a:lnSpc>
                  <a:spcBef>
                    <a:spcPct val="0"/>
                  </a:spcBef>
                  <a:buClrTx/>
                  <a:buFontTx/>
                  <a:buNone/>
                </a:pPr>
                <a:r>
                  <a:rPr lang="en-US" altLang="en-US" sz="1600"/>
                  <a:t>Does it have a connection to other words?</a:t>
                </a:r>
              </a:p>
              <a:p>
                <a:pPr>
                  <a:lnSpc>
                    <a:spcPct val="100000"/>
                  </a:lnSpc>
                  <a:spcBef>
                    <a:spcPct val="0"/>
                  </a:spcBef>
                  <a:buClrTx/>
                  <a:buFontTx/>
                  <a:buNone/>
                </a:pPr>
                <a:r>
                  <a:rPr lang="en-US" altLang="en-US" sz="1600"/>
                  <a:t>Is it a word that is useful across content areas?</a:t>
                </a:r>
              </a:p>
              <a:p>
                <a:pPr>
                  <a:lnSpc>
                    <a:spcPct val="100000"/>
                  </a:lnSpc>
                  <a:spcBef>
                    <a:spcPct val="0"/>
                  </a:spcBef>
                  <a:buClrTx/>
                  <a:buFontTx/>
                  <a:buNone/>
                </a:pPr>
                <a:r>
                  <a:rPr lang="en-US" altLang="en-US" sz="1600"/>
                  <a:t>Is it a conceptual word that cannot be demonstrated?</a:t>
                </a:r>
              </a:p>
              <a:p>
                <a:pPr>
                  <a:lnSpc>
                    <a:spcPct val="100000"/>
                  </a:lnSpc>
                  <a:spcBef>
                    <a:spcPct val="0"/>
                  </a:spcBef>
                  <a:buClrTx/>
                  <a:buFontTx/>
                  <a:buNone/>
                </a:pPr>
                <a:r>
                  <a:rPr lang="en-US" altLang="en-US" sz="1600"/>
                  <a:t>Is it a high frequency word that will be encountered often?</a:t>
                </a:r>
              </a:p>
              <a:p>
                <a:pPr>
                  <a:lnSpc>
                    <a:spcPct val="100000"/>
                  </a:lnSpc>
                  <a:spcBef>
                    <a:spcPct val="0"/>
                  </a:spcBef>
                  <a:buClrTx/>
                  <a:buFontTx/>
                  <a:buNone/>
                </a:pPr>
                <a:r>
                  <a:rPr lang="en-US" altLang="en-US" sz="1600"/>
                  <a:t>Is it a word with multiple meanings, dependent on context?</a:t>
                </a:r>
              </a:p>
            </p:txBody>
          </p:sp>
          <p:sp>
            <p:nvSpPr>
              <p:cNvPr id="3" name="Rectangle 24">
                <a:extLst>
                  <a:ext uri="{FF2B5EF4-FFF2-40B4-BE49-F238E27FC236}">
                    <a16:creationId xmlns:a16="http://schemas.microsoft.com/office/drawing/2014/main" id="{45F94108-8AA6-0ACC-4C5E-995CE018F7D4}"/>
                  </a:ext>
                </a:extLst>
              </p:cNvPr>
              <p:cNvSpPr>
                <a:spLocks noChangeArrowheads="1"/>
              </p:cNvSpPr>
              <p:nvPr/>
            </p:nvSpPr>
            <p:spPr bwMode="auto">
              <a:xfrm flipH="1">
                <a:off x="1694581" y="3671492"/>
                <a:ext cx="1006201" cy="4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b="1"/>
                  <a:t>Tier 2</a:t>
                </a:r>
                <a:endParaRPr lang="en-US" altLang="en-US" sz="2400"/>
              </a:p>
            </p:txBody>
          </p:sp>
        </p:grpSp>
        <p:grpSp>
          <p:nvGrpSpPr>
            <p:cNvPr id="24582" name="Group 1">
              <a:extLst>
                <a:ext uri="{FF2B5EF4-FFF2-40B4-BE49-F238E27FC236}">
                  <a16:creationId xmlns:a16="http://schemas.microsoft.com/office/drawing/2014/main" id="{3AB30C13-C793-E064-940C-95921CBA62A2}"/>
                </a:ext>
              </a:extLst>
            </p:cNvPr>
            <p:cNvGrpSpPr>
              <a:grpSpLocks/>
            </p:cNvGrpSpPr>
            <p:nvPr/>
          </p:nvGrpSpPr>
          <p:grpSpPr bwMode="auto">
            <a:xfrm>
              <a:off x="2430740" y="2023187"/>
              <a:ext cx="4635500" cy="992326"/>
              <a:chOff x="2518443" y="2065265"/>
              <a:chExt cx="4635500" cy="992326"/>
            </a:xfrm>
          </p:grpSpPr>
          <p:sp>
            <p:nvSpPr>
              <p:cNvPr id="18" name="Rounded Rectangle 17">
                <a:extLst>
                  <a:ext uri="{FF2B5EF4-FFF2-40B4-BE49-F238E27FC236}">
                    <a16:creationId xmlns:a16="http://schemas.microsoft.com/office/drawing/2014/main" id="{9C6862AA-3284-4B7C-BBA6-00DBF0500F8B}"/>
                  </a:ext>
                </a:extLst>
              </p:cNvPr>
              <p:cNvSpPr/>
              <p:nvPr/>
            </p:nvSpPr>
            <p:spPr bwMode="auto">
              <a:xfrm>
                <a:off x="2519146" y="2065265"/>
                <a:ext cx="4635234" cy="992448"/>
              </a:xfrm>
              <a:prstGeom prst="roundRect">
                <a:avLst/>
              </a:prstGeom>
              <a:solidFill>
                <a:schemeClr val="accent5">
                  <a:lumMod val="20000"/>
                  <a:lumOff val="80000"/>
                </a:schemeClr>
              </a:solidFill>
              <a:ln w="38100">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4" name="Rectangle 23">
                <a:extLst>
                  <a:ext uri="{FF2B5EF4-FFF2-40B4-BE49-F238E27FC236}">
                    <a16:creationId xmlns:a16="http://schemas.microsoft.com/office/drawing/2014/main" id="{F5FD64B3-FC3B-FFD7-91A7-6E683F94A28C}"/>
                  </a:ext>
                </a:extLst>
              </p:cNvPr>
              <p:cNvSpPr>
                <a:spLocks noChangeArrowheads="1"/>
              </p:cNvSpPr>
              <p:nvPr/>
            </p:nvSpPr>
            <p:spPr bwMode="auto">
              <a:xfrm>
                <a:off x="2625222" y="2275241"/>
                <a:ext cx="901209" cy="4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2400" b="1"/>
                  <a:t>Tier 3</a:t>
                </a:r>
                <a:endParaRPr lang="en-US" altLang="en-US" sz="2400"/>
              </a:p>
            </p:txBody>
          </p:sp>
          <p:sp>
            <p:nvSpPr>
              <p:cNvPr id="24585" name="TextBox 7">
                <a:extLst>
                  <a:ext uri="{FF2B5EF4-FFF2-40B4-BE49-F238E27FC236}">
                    <a16:creationId xmlns:a16="http://schemas.microsoft.com/office/drawing/2014/main" id="{23D740AA-6E30-7B1E-119C-5A0CC609DD3E}"/>
                  </a:ext>
                </a:extLst>
              </p:cNvPr>
              <p:cNvSpPr txBox="1">
                <a:spLocks noChangeArrowheads="1"/>
              </p:cNvSpPr>
              <p:nvPr/>
            </p:nvSpPr>
            <p:spPr bwMode="auto">
              <a:xfrm>
                <a:off x="3630286" y="2260882"/>
                <a:ext cx="3362664" cy="58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a:t>Is it a technical, subject specific, rare </a:t>
                </a:r>
              </a:p>
              <a:p>
                <a:pPr>
                  <a:lnSpc>
                    <a:spcPct val="100000"/>
                  </a:lnSpc>
                  <a:spcBef>
                    <a:spcPct val="0"/>
                  </a:spcBef>
                  <a:buClrTx/>
                  <a:buFontTx/>
                  <a:buNone/>
                </a:pPr>
                <a:r>
                  <a:rPr lang="en-US" altLang="en-US" sz="1600"/>
                  <a:t>or unique word? </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AE25742D-531E-A087-55AA-E25E5A2CFF16}"/>
              </a:ext>
            </a:extLst>
          </p:cNvPr>
          <p:cNvSpPr>
            <a:spLocks noGrp="1"/>
          </p:cNvSpPr>
          <p:nvPr>
            <p:ph type="body" idx="1"/>
          </p:nvPr>
        </p:nvSpPr>
        <p:spPr>
          <a:xfrm>
            <a:off x="601663" y="1123950"/>
            <a:ext cx="7983537" cy="647700"/>
          </a:xfrm>
        </p:spPr>
        <p:txBody>
          <a:bodyPr/>
          <a:lstStyle/>
          <a:p>
            <a:pPr algn="ctr"/>
            <a:r>
              <a:rPr lang="en-US" altLang="en-US" sz="3200"/>
              <a:t>Sorting Vocabulary Words</a:t>
            </a:r>
          </a:p>
        </p:txBody>
      </p:sp>
      <p:sp>
        <p:nvSpPr>
          <p:cNvPr id="26627" name="TextBox 2">
            <a:extLst>
              <a:ext uri="{FF2B5EF4-FFF2-40B4-BE49-F238E27FC236}">
                <a16:creationId xmlns:a16="http://schemas.microsoft.com/office/drawing/2014/main" id="{A83D5684-E744-7712-9917-0E1A6D1F80FF}"/>
              </a:ext>
            </a:extLst>
          </p:cNvPr>
          <p:cNvSpPr txBox="1">
            <a:spLocks noChangeArrowheads="1"/>
          </p:cNvSpPr>
          <p:nvPr/>
        </p:nvSpPr>
        <p:spPr bwMode="auto">
          <a:xfrm>
            <a:off x="3603625" y="2008188"/>
            <a:ext cx="39925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a:t>By 1793, Betsy and John had a fine family, a good home, and steady work. But in the summer of that year, a tragic epidemic spread throughout Philadelphia. Yellow fever struck, and thousands of people died from the disease. Betsy’s parents died early in the epidemic. Betsy’s sister Deborah died, too. Her sister Mary died soon after, also possibly from the fever.</a:t>
            </a:r>
          </a:p>
          <a:p>
            <a:pPr>
              <a:lnSpc>
                <a:spcPct val="100000"/>
              </a:lnSpc>
              <a:spcBef>
                <a:spcPct val="0"/>
              </a:spcBef>
              <a:buClrTx/>
              <a:buFontTx/>
              <a:buNone/>
            </a:pPr>
            <a:r>
              <a:rPr lang="en-US" altLang="en-US" sz="1600"/>
              <a:t>The yellow fever epidemic was over by early 1794. That year, John found another job. He went to work for the new United States government as a customs inspector. His job was to check the imported items</a:t>
            </a:r>
          </a:p>
          <a:p>
            <a:pPr>
              <a:lnSpc>
                <a:spcPct val="100000"/>
              </a:lnSpc>
              <a:spcBef>
                <a:spcPct val="0"/>
              </a:spcBef>
              <a:buClrTx/>
              <a:buFontTx/>
              <a:buNone/>
            </a:pPr>
            <a:r>
              <a:rPr lang="en-US" altLang="en-US" sz="1600"/>
              <a:t>brought to Philadelphia on ships. </a:t>
            </a:r>
          </a:p>
        </p:txBody>
      </p:sp>
      <p:sp>
        <p:nvSpPr>
          <p:cNvPr id="26628" name="TextBox 3">
            <a:extLst>
              <a:ext uri="{FF2B5EF4-FFF2-40B4-BE49-F238E27FC236}">
                <a16:creationId xmlns:a16="http://schemas.microsoft.com/office/drawing/2014/main" id="{3F59F1F8-79E4-8701-5F99-3D55D732632C}"/>
              </a:ext>
            </a:extLst>
          </p:cNvPr>
          <p:cNvSpPr txBox="1">
            <a:spLocks noChangeArrowheads="1"/>
          </p:cNvSpPr>
          <p:nvPr/>
        </p:nvSpPr>
        <p:spPr bwMode="auto">
          <a:xfrm>
            <a:off x="741363" y="2232025"/>
            <a:ext cx="2978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i="1" dirty="0"/>
              <a:t>Who Was Betsy Ross? </a:t>
            </a:r>
          </a:p>
          <a:p>
            <a:pPr>
              <a:lnSpc>
                <a:spcPct val="100000"/>
              </a:lnSpc>
              <a:spcBef>
                <a:spcPct val="0"/>
              </a:spcBef>
              <a:buClrTx/>
              <a:buFontTx/>
              <a:buNone/>
            </a:pPr>
            <a:r>
              <a:rPr lang="en-US" altLang="en-US" sz="1600" dirty="0"/>
              <a:t>by James Buckley Jr.</a:t>
            </a:r>
          </a:p>
          <a:p>
            <a:pPr>
              <a:lnSpc>
                <a:spcPct val="100000"/>
              </a:lnSpc>
              <a:spcBef>
                <a:spcPct val="0"/>
              </a:spcBef>
              <a:buClrTx/>
              <a:buFontTx/>
              <a:buNone/>
            </a:pPr>
            <a:r>
              <a:rPr lang="en-US" altLang="en-US" sz="1600" dirty="0"/>
              <a:t>3</a:t>
            </a:r>
            <a:r>
              <a:rPr lang="en-US" altLang="en-US" sz="1600" baseline="30000" dirty="0"/>
              <a:t>rd</a:t>
            </a:r>
            <a:r>
              <a:rPr lang="en-US" altLang="en-US" sz="1600" dirty="0"/>
              <a:t> grade B.E.S.T. text list </a:t>
            </a:r>
          </a:p>
          <a:p>
            <a:pPr>
              <a:lnSpc>
                <a:spcPct val="100000"/>
              </a:lnSpc>
              <a:spcBef>
                <a:spcPct val="0"/>
              </a:spcBef>
              <a:buClrTx/>
              <a:buFontTx/>
              <a:buNone/>
            </a:pPr>
            <a:endParaRPr lang="en-US" altLang="en-US" sz="1800" dirty="0"/>
          </a:p>
        </p:txBody>
      </p:sp>
      <p:pic>
        <p:nvPicPr>
          <p:cNvPr id="26629" name="Picture 5" descr="Sponsored image">
            <a:extLst>
              <a:ext uri="{FF2B5EF4-FFF2-40B4-BE49-F238E27FC236}">
                <a16:creationId xmlns:a16="http://schemas.microsoft.com/office/drawing/2014/main" id="{31847C65-1934-70F1-C1B8-896957FC2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098">
            <a:off x="6630988" y="5160963"/>
            <a:ext cx="19002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a:extLst>
              <a:ext uri="{FF2B5EF4-FFF2-40B4-BE49-F238E27FC236}">
                <a16:creationId xmlns:a16="http://schemas.microsoft.com/office/drawing/2014/main" id="{81BC90A5-BC27-9A87-3FCE-B8B25CED35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162300"/>
            <a:ext cx="1762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a:extLst>
              <a:ext uri="{FF2B5EF4-FFF2-40B4-BE49-F238E27FC236}">
                <a16:creationId xmlns:a16="http://schemas.microsoft.com/office/drawing/2014/main" id="{B2C83751-F0F2-5A6B-5CAA-0747AF78316B}"/>
              </a:ext>
            </a:extLst>
          </p:cNvPr>
          <p:cNvSpPr>
            <a:spLocks noGrp="1"/>
          </p:cNvSpPr>
          <p:nvPr>
            <p:ph type="body" idx="1"/>
          </p:nvPr>
        </p:nvSpPr>
        <p:spPr>
          <a:xfrm>
            <a:off x="630238" y="1144588"/>
            <a:ext cx="7983537" cy="647700"/>
          </a:xfrm>
        </p:spPr>
        <p:txBody>
          <a:bodyPr/>
          <a:lstStyle/>
          <a:p>
            <a:pPr algn="ctr"/>
            <a:r>
              <a:rPr lang="en-US" altLang="en-US" sz="3200"/>
              <a:t>Sorting Vocabulary Words</a:t>
            </a:r>
          </a:p>
        </p:txBody>
      </p:sp>
      <p:sp>
        <p:nvSpPr>
          <p:cNvPr id="28675" name="TextBox 2">
            <a:extLst>
              <a:ext uri="{FF2B5EF4-FFF2-40B4-BE49-F238E27FC236}">
                <a16:creationId xmlns:a16="http://schemas.microsoft.com/office/drawing/2014/main" id="{85C7898B-4401-7028-8DA0-19480619B675}"/>
              </a:ext>
            </a:extLst>
          </p:cNvPr>
          <p:cNvSpPr txBox="1">
            <a:spLocks noChangeArrowheads="1"/>
          </p:cNvSpPr>
          <p:nvPr/>
        </p:nvSpPr>
        <p:spPr bwMode="auto">
          <a:xfrm>
            <a:off x="3603625" y="2008188"/>
            <a:ext cx="39925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a:t>By 1793, Betsy and John had a fine family, a good </a:t>
            </a:r>
            <a:r>
              <a:rPr lang="en-US" altLang="en-US" sz="1600" b="1">
                <a:solidFill>
                  <a:srgbClr val="C00000"/>
                </a:solidFill>
              </a:rPr>
              <a:t>home</a:t>
            </a:r>
            <a:r>
              <a:rPr lang="en-US" altLang="en-US" sz="1600"/>
              <a:t>, and steady work. But in the </a:t>
            </a:r>
            <a:r>
              <a:rPr lang="en-US" altLang="en-US" sz="1600" b="1">
                <a:solidFill>
                  <a:srgbClr val="C00000"/>
                </a:solidFill>
              </a:rPr>
              <a:t>summer</a:t>
            </a:r>
            <a:r>
              <a:rPr lang="en-US" altLang="en-US" sz="1600"/>
              <a:t> of that year, a tragic </a:t>
            </a:r>
            <a:r>
              <a:rPr lang="en-US" altLang="en-US" sz="1600" b="1">
                <a:solidFill>
                  <a:srgbClr val="C00000"/>
                </a:solidFill>
              </a:rPr>
              <a:t>epidemic</a:t>
            </a:r>
            <a:r>
              <a:rPr lang="en-US" altLang="en-US" sz="1600"/>
              <a:t> spread throughout </a:t>
            </a:r>
            <a:r>
              <a:rPr lang="en-US" altLang="en-US" sz="1600" b="1">
                <a:solidFill>
                  <a:srgbClr val="C00000"/>
                </a:solidFill>
              </a:rPr>
              <a:t>Philadelphia. </a:t>
            </a:r>
            <a:r>
              <a:rPr lang="en-US" altLang="en-US" sz="1600"/>
              <a:t>Yellow fever struck, and thousands of people died from the </a:t>
            </a:r>
            <a:r>
              <a:rPr lang="en-US" altLang="en-US" sz="1600" b="1">
                <a:solidFill>
                  <a:srgbClr val="C00000"/>
                </a:solidFill>
              </a:rPr>
              <a:t>disease</a:t>
            </a:r>
            <a:r>
              <a:rPr lang="en-US" altLang="en-US" sz="1600"/>
              <a:t>. Betsy’s parents died early in the </a:t>
            </a:r>
            <a:r>
              <a:rPr lang="en-US" altLang="en-US" sz="1600" b="1">
                <a:solidFill>
                  <a:srgbClr val="C00000"/>
                </a:solidFill>
              </a:rPr>
              <a:t>epidemic</a:t>
            </a:r>
            <a:r>
              <a:rPr lang="en-US" altLang="en-US" sz="1600"/>
              <a:t>. Betsy’s</a:t>
            </a:r>
            <a:r>
              <a:rPr lang="en-US" altLang="en-US" sz="1600" b="1">
                <a:solidFill>
                  <a:srgbClr val="C00000"/>
                </a:solidFill>
              </a:rPr>
              <a:t> sister </a:t>
            </a:r>
            <a:r>
              <a:rPr lang="en-US" altLang="en-US" sz="1600"/>
              <a:t>Deborah died, too. Her </a:t>
            </a:r>
            <a:r>
              <a:rPr lang="en-US" altLang="en-US" sz="1600" b="1">
                <a:solidFill>
                  <a:srgbClr val="C00000"/>
                </a:solidFill>
              </a:rPr>
              <a:t>sister</a:t>
            </a:r>
            <a:r>
              <a:rPr lang="en-US" altLang="en-US" sz="1600"/>
              <a:t> Mary died soon after, also possibly from the fever.</a:t>
            </a:r>
          </a:p>
          <a:p>
            <a:pPr>
              <a:lnSpc>
                <a:spcPct val="100000"/>
              </a:lnSpc>
              <a:spcBef>
                <a:spcPct val="0"/>
              </a:spcBef>
              <a:buClrTx/>
              <a:buFontTx/>
              <a:buNone/>
            </a:pPr>
            <a:r>
              <a:rPr lang="en-US" altLang="en-US" sz="1600"/>
              <a:t>The yellow fever </a:t>
            </a:r>
            <a:r>
              <a:rPr lang="en-US" altLang="en-US" sz="1600" b="1">
                <a:solidFill>
                  <a:srgbClr val="C00000"/>
                </a:solidFill>
              </a:rPr>
              <a:t>epidemic</a:t>
            </a:r>
            <a:r>
              <a:rPr lang="en-US" altLang="en-US" sz="1600">
                <a:solidFill>
                  <a:srgbClr val="C00000"/>
                </a:solidFill>
              </a:rPr>
              <a:t> </a:t>
            </a:r>
            <a:r>
              <a:rPr lang="en-US" altLang="en-US" sz="1600"/>
              <a:t>was over by early 1794. That year, John found another </a:t>
            </a:r>
            <a:r>
              <a:rPr lang="en-US" altLang="en-US" sz="1600" b="1">
                <a:solidFill>
                  <a:srgbClr val="C00000"/>
                </a:solidFill>
              </a:rPr>
              <a:t>job</a:t>
            </a:r>
            <a:r>
              <a:rPr lang="en-US" altLang="en-US" sz="1600"/>
              <a:t>. He went to work for the new United States </a:t>
            </a:r>
            <a:r>
              <a:rPr lang="en-US" altLang="en-US" sz="1600" b="1">
                <a:solidFill>
                  <a:srgbClr val="C00000"/>
                </a:solidFill>
              </a:rPr>
              <a:t>government</a:t>
            </a:r>
            <a:r>
              <a:rPr lang="en-US" altLang="en-US" sz="1600"/>
              <a:t> as a </a:t>
            </a:r>
            <a:r>
              <a:rPr lang="en-US" altLang="en-US" sz="1600" b="1">
                <a:solidFill>
                  <a:srgbClr val="C00000"/>
                </a:solidFill>
              </a:rPr>
              <a:t>customs</a:t>
            </a:r>
            <a:r>
              <a:rPr lang="en-US" altLang="en-US" sz="1600"/>
              <a:t> inspector. His job was to check the imported items</a:t>
            </a:r>
          </a:p>
          <a:p>
            <a:pPr>
              <a:lnSpc>
                <a:spcPct val="100000"/>
              </a:lnSpc>
              <a:spcBef>
                <a:spcPct val="0"/>
              </a:spcBef>
              <a:buClrTx/>
              <a:buFontTx/>
              <a:buNone/>
            </a:pPr>
            <a:r>
              <a:rPr lang="en-US" altLang="en-US" sz="1600"/>
              <a:t>brought to </a:t>
            </a:r>
            <a:r>
              <a:rPr lang="en-US" altLang="en-US" sz="1600" b="1">
                <a:solidFill>
                  <a:srgbClr val="C00000"/>
                </a:solidFill>
              </a:rPr>
              <a:t>Philadelphia</a:t>
            </a:r>
            <a:r>
              <a:rPr lang="en-US" altLang="en-US" sz="1600"/>
              <a:t> on</a:t>
            </a:r>
            <a:r>
              <a:rPr lang="en-US" altLang="en-US" sz="1600" b="1">
                <a:solidFill>
                  <a:srgbClr val="C00000"/>
                </a:solidFill>
              </a:rPr>
              <a:t> ships</a:t>
            </a:r>
            <a:r>
              <a:rPr lang="en-US" altLang="en-US" sz="1600"/>
              <a:t>. </a:t>
            </a:r>
          </a:p>
        </p:txBody>
      </p:sp>
      <p:sp>
        <p:nvSpPr>
          <p:cNvPr id="28676" name="TextBox 3">
            <a:extLst>
              <a:ext uri="{FF2B5EF4-FFF2-40B4-BE49-F238E27FC236}">
                <a16:creationId xmlns:a16="http://schemas.microsoft.com/office/drawing/2014/main" id="{E24BA3BE-1E90-7246-7ACB-EDAC84D15FCC}"/>
              </a:ext>
            </a:extLst>
          </p:cNvPr>
          <p:cNvSpPr txBox="1">
            <a:spLocks noChangeArrowheads="1"/>
          </p:cNvSpPr>
          <p:nvPr/>
        </p:nvSpPr>
        <p:spPr bwMode="auto">
          <a:xfrm>
            <a:off x="741363" y="2232025"/>
            <a:ext cx="2978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i="1" dirty="0"/>
              <a:t>Who Was Betsy Ross? </a:t>
            </a:r>
          </a:p>
          <a:p>
            <a:pPr>
              <a:lnSpc>
                <a:spcPct val="100000"/>
              </a:lnSpc>
              <a:spcBef>
                <a:spcPct val="0"/>
              </a:spcBef>
              <a:buClrTx/>
              <a:buFontTx/>
              <a:buNone/>
            </a:pPr>
            <a:r>
              <a:rPr lang="en-US" altLang="en-US" sz="1600" dirty="0"/>
              <a:t>by James Buckley Jr.</a:t>
            </a:r>
          </a:p>
          <a:p>
            <a:pPr>
              <a:lnSpc>
                <a:spcPct val="100000"/>
              </a:lnSpc>
              <a:spcBef>
                <a:spcPct val="0"/>
              </a:spcBef>
              <a:buClrTx/>
              <a:buFontTx/>
              <a:buNone/>
            </a:pPr>
            <a:r>
              <a:rPr lang="en-US" altLang="en-US" sz="1600" dirty="0"/>
              <a:t>3</a:t>
            </a:r>
            <a:r>
              <a:rPr lang="en-US" altLang="en-US" sz="1600" baseline="30000" dirty="0"/>
              <a:t>rd</a:t>
            </a:r>
            <a:r>
              <a:rPr lang="en-US" altLang="en-US" sz="1600" dirty="0"/>
              <a:t> grade B.E.S.T. text list </a:t>
            </a:r>
          </a:p>
          <a:p>
            <a:pPr>
              <a:lnSpc>
                <a:spcPct val="100000"/>
              </a:lnSpc>
              <a:spcBef>
                <a:spcPct val="0"/>
              </a:spcBef>
              <a:buClrTx/>
              <a:buFontTx/>
              <a:buNone/>
            </a:pPr>
            <a:endParaRPr lang="en-US" altLang="en-US" sz="1800" dirty="0"/>
          </a:p>
        </p:txBody>
      </p:sp>
      <p:pic>
        <p:nvPicPr>
          <p:cNvPr id="28677" name="Picture 5" descr="Sponsored image">
            <a:extLst>
              <a:ext uri="{FF2B5EF4-FFF2-40B4-BE49-F238E27FC236}">
                <a16:creationId xmlns:a16="http://schemas.microsoft.com/office/drawing/2014/main" id="{4AB93522-71FE-E111-763D-ADD54636A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098">
            <a:off x="6630988" y="5160963"/>
            <a:ext cx="19002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a:extLst>
              <a:ext uri="{FF2B5EF4-FFF2-40B4-BE49-F238E27FC236}">
                <a16:creationId xmlns:a16="http://schemas.microsoft.com/office/drawing/2014/main" id="{51A361C0-7831-7A6D-18BF-EA683722E3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162300"/>
            <a:ext cx="1762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a:extLst>
              <a:ext uri="{FF2B5EF4-FFF2-40B4-BE49-F238E27FC236}">
                <a16:creationId xmlns:a16="http://schemas.microsoft.com/office/drawing/2014/main" id="{60977372-C416-35B7-9893-699398753100}"/>
              </a:ext>
            </a:extLst>
          </p:cNvPr>
          <p:cNvSpPr>
            <a:spLocks noGrp="1"/>
          </p:cNvSpPr>
          <p:nvPr>
            <p:ph type="body" idx="1"/>
          </p:nvPr>
        </p:nvSpPr>
        <p:spPr>
          <a:xfrm>
            <a:off x="630238" y="954088"/>
            <a:ext cx="7983537" cy="647700"/>
          </a:xfrm>
        </p:spPr>
        <p:txBody>
          <a:bodyPr/>
          <a:lstStyle/>
          <a:p>
            <a:pPr algn="ctr"/>
            <a:r>
              <a:rPr lang="en-US" altLang="en-US" sz="3200"/>
              <a:t>Explicit Vocabulary Instruction </a:t>
            </a:r>
          </a:p>
        </p:txBody>
      </p:sp>
      <p:sp>
        <p:nvSpPr>
          <p:cNvPr id="30723" name="Content Placeholder 2">
            <a:extLst>
              <a:ext uri="{FF2B5EF4-FFF2-40B4-BE49-F238E27FC236}">
                <a16:creationId xmlns:a16="http://schemas.microsoft.com/office/drawing/2014/main" id="{2552A2E3-B131-AD79-37EF-45D0F7C5A5BE}"/>
              </a:ext>
            </a:extLst>
          </p:cNvPr>
          <p:cNvSpPr>
            <a:spLocks noGrp="1"/>
          </p:cNvSpPr>
          <p:nvPr>
            <p:ph sz="half" idx="2"/>
          </p:nvPr>
        </p:nvSpPr>
        <p:spPr>
          <a:xfrm>
            <a:off x="630238" y="1736725"/>
            <a:ext cx="7854950" cy="498475"/>
          </a:xfrm>
        </p:spPr>
        <p:txBody>
          <a:bodyPr/>
          <a:lstStyle/>
          <a:p>
            <a:pPr marL="0" indent="0">
              <a:buFont typeface="Arial" panose="020B0604020202020204" pitchFamily="34" charset="0"/>
              <a:buNone/>
            </a:pPr>
            <a:r>
              <a:rPr lang="en-US" altLang="en-US" sz="1800"/>
              <a:t>Explicit instruction is intentional teaching with a clear and direct presentation of new information.</a:t>
            </a:r>
          </a:p>
          <a:p>
            <a:pPr marL="0" indent="0">
              <a:buFont typeface="Arial" panose="020B0604020202020204" pitchFamily="34" charset="0"/>
              <a:buNone/>
            </a:pPr>
            <a:r>
              <a:rPr lang="en-US" altLang="en-US" sz="1800"/>
              <a:t>It does not require student inferencing during the introduction of new or previously taught content, concepts or skills. </a:t>
            </a:r>
          </a:p>
          <a:p>
            <a:pPr marL="0" indent="0">
              <a:buFont typeface="Arial" panose="020B0604020202020204" pitchFamily="34" charset="0"/>
              <a:buNone/>
            </a:pPr>
            <a:endParaRPr lang="en-US" altLang="en-US" sz="2000"/>
          </a:p>
        </p:txBody>
      </p:sp>
      <p:sp>
        <p:nvSpPr>
          <p:cNvPr id="6" name="Rounded Rectangle 5">
            <a:extLst>
              <a:ext uri="{FF2B5EF4-FFF2-40B4-BE49-F238E27FC236}">
                <a16:creationId xmlns:a16="http://schemas.microsoft.com/office/drawing/2014/main" id="{0322DAAD-CAAA-4257-A168-63202BCC9968}"/>
              </a:ext>
            </a:extLst>
          </p:cNvPr>
          <p:cNvSpPr/>
          <p:nvPr/>
        </p:nvSpPr>
        <p:spPr>
          <a:xfrm>
            <a:off x="2817813" y="3640138"/>
            <a:ext cx="1584325" cy="24796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262A63"/>
                </a:solidFill>
              </a:rPr>
              <a:t>Models or demonstrates use of the new or previously taught content, concept or skill.</a:t>
            </a:r>
          </a:p>
        </p:txBody>
      </p:sp>
      <p:sp>
        <p:nvSpPr>
          <p:cNvPr id="7" name="Rounded Rectangle 6">
            <a:extLst>
              <a:ext uri="{FF2B5EF4-FFF2-40B4-BE49-F238E27FC236}">
                <a16:creationId xmlns:a16="http://schemas.microsoft.com/office/drawing/2014/main" id="{39497FF5-1A06-465C-9E92-22201CE03DFC}"/>
              </a:ext>
            </a:extLst>
          </p:cNvPr>
          <p:cNvSpPr/>
          <p:nvPr/>
        </p:nvSpPr>
        <p:spPr>
          <a:xfrm>
            <a:off x="4924425" y="3613150"/>
            <a:ext cx="1584325" cy="24812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262A63"/>
                </a:solidFill>
              </a:rPr>
              <a:t>Provides clear visual and/or auditory examples (and non-examples when needed) to illustrate specific application of content, concept or skill.</a:t>
            </a:r>
          </a:p>
        </p:txBody>
      </p:sp>
      <p:sp>
        <p:nvSpPr>
          <p:cNvPr id="8" name="Rounded Rectangle 7">
            <a:extLst>
              <a:ext uri="{FF2B5EF4-FFF2-40B4-BE49-F238E27FC236}">
                <a16:creationId xmlns:a16="http://schemas.microsoft.com/office/drawing/2014/main" id="{4C3805E6-084C-432E-93C5-A7B9CD5D9228}"/>
              </a:ext>
            </a:extLst>
          </p:cNvPr>
          <p:cNvSpPr/>
          <p:nvPr/>
        </p:nvSpPr>
        <p:spPr>
          <a:xfrm>
            <a:off x="7127875" y="3640138"/>
            <a:ext cx="1584325" cy="24796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262A63"/>
                </a:solidFill>
              </a:rPr>
              <a:t>Provides learners frequent opportunities for guided and independent practice of new or previously taught content concept or skill.</a:t>
            </a:r>
          </a:p>
        </p:txBody>
      </p:sp>
      <p:pic>
        <p:nvPicPr>
          <p:cNvPr id="30727" name="Picture 9" descr="Classroom, Comic Characters">
            <a:extLst>
              <a:ext uri="{FF2B5EF4-FFF2-40B4-BE49-F238E27FC236}">
                <a16:creationId xmlns:a16="http://schemas.microsoft.com/office/drawing/2014/main" id="{7AE750E5-C783-2D04-676B-1028CF704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5413375"/>
            <a:ext cx="11318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7" descr="Teacher, Education, Study, School">
            <a:extLst>
              <a:ext uri="{FF2B5EF4-FFF2-40B4-BE49-F238E27FC236}">
                <a16:creationId xmlns:a16="http://schemas.microsoft.com/office/drawing/2014/main" id="{14B92E9D-D7DD-9867-4D3C-8327E2CF7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88" y="-1036638"/>
            <a:ext cx="1244600" cy="12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9" descr="Classroom, Comic Characters, Discussion">
            <a:extLst>
              <a:ext uri="{FF2B5EF4-FFF2-40B4-BE49-F238E27FC236}">
                <a16:creationId xmlns:a16="http://schemas.microsoft.com/office/drawing/2014/main" id="{A78AEEB9-1029-9D83-F83B-3D1CF2985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3030538"/>
            <a:ext cx="8985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1" descr="Kindergarten isometric vector elements, kids and teacher learning activity. Kindergarten educator teaching children alphabet and numbers on blackboard, learning sing and read book, preschool education Kindergarten isometric vector elements, kids and teacher learning activity. Kindergarten educator teaching children alphabet and numbers on blackboard, learning sing and read book, preschool education teaching reading stock illustrations">
            <a:extLst>
              <a:ext uri="{FF2B5EF4-FFF2-40B4-BE49-F238E27FC236}">
                <a16:creationId xmlns:a16="http://schemas.microsoft.com/office/drawing/2014/main" id="{ACB7004E-B785-1122-A79E-8893EEFE42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67702" b="59969"/>
          <a:stretch>
            <a:fillRect/>
          </a:stretch>
        </p:blipFill>
        <p:spPr bwMode="auto">
          <a:xfrm>
            <a:off x="5126038" y="-1779588"/>
            <a:ext cx="18827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FA7F607F-6FB0-4B27-9C42-23832BB04688}"/>
              </a:ext>
            </a:extLst>
          </p:cNvPr>
          <p:cNvSpPr/>
          <p:nvPr/>
        </p:nvSpPr>
        <p:spPr>
          <a:xfrm>
            <a:off x="547688" y="3613150"/>
            <a:ext cx="1584325" cy="24812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262A63"/>
                </a:solidFill>
              </a:rPr>
              <a:t>Introduces the new or previously taught content, concept or skill clearly and directly. </a:t>
            </a:r>
          </a:p>
        </p:txBody>
      </p:sp>
      <p:pic>
        <p:nvPicPr>
          <p:cNvPr id="30732" name="Picture 5" descr="Classroom, Presentation, School">
            <a:extLst>
              <a:ext uri="{FF2B5EF4-FFF2-40B4-BE49-F238E27FC236}">
                <a16:creationId xmlns:a16="http://schemas.microsoft.com/office/drawing/2014/main" id="{39414057-9D78-F6EC-183E-5D94E623B8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6725" y="3074988"/>
            <a:ext cx="120332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44">
            <a:extLst>
              <a:ext uri="{FF2B5EF4-FFF2-40B4-BE49-F238E27FC236}">
                <a16:creationId xmlns:a16="http://schemas.microsoft.com/office/drawing/2014/main" id="{5D61BA1B-A509-13CD-1942-580FDFC53760}"/>
              </a:ext>
            </a:extLst>
          </p:cNvPr>
          <p:cNvSpPr>
            <a:spLocks noChangeArrowheads="1"/>
          </p:cNvSpPr>
          <p:nvPr/>
        </p:nvSpPr>
        <p:spPr bwMode="auto">
          <a:xfrm>
            <a:off x="1162050" y="3192463"/>
            <a:ext cx="3921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1</a:t>
            </a:r>
            <a:endParaRPr lang="en-US" altLang="en-US" sz="4400" b="1" i="1">
              <a:solidFill>
                <a:srgbClr val="492579"/>
              </a:solidFill>
            </a:endParaRPr>
          </a:p>
        </p:txBody>
      </p:sp>
      <p:sp>
        <p:nvSpPr>
          <p:cNvPr id="30734" name="Rectangle 44">
            <a:extLst>
              <a:ext uri="{FF2B5EF4-FFF2-40B4-BE49-F238E27FC236}">
                <a16:creationId xmlns:a16="http://schemas.microsoft.com/office/drawing/2014/main" id="{D6F7DE46-AB2F-92D2-5337-DD5182F423B6}"/>
              </a:ext>
            </a:extLst>
          </p:cNvPr>
          <p:cNvSpPr>
            <a:spLocks noChangeArrowheads="1"/>
          </p:cNvSpPr>
          <p:nvPr/>
        </p:nvSpPr>
        <p:spPr bwMode="auto">
          <a:xfrm>
            <a:off x="5465763" y="3162300"/>
            <a:ext cx="469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3</a:t>
            </a:r>
            <a:endParaRPr lang="en-US" altLang="en-US" sz="4400" b="1" i="1">
              <a:solidFill>
                <a:srgbClr val="492579"/>
              </a:solidFill>
            </a:endParaRPr>
          </a:p>
        </p:txBody>
      </p:sp>
      <p:sp>
        <p:nvSpPr>
          <p:cNvPr id="30735" name="Rectangle 44">
            <a:extLst>
              <a:ext uri="{FF2B5EF4-FFF2-40B4-BE49-F238E27FC236}">
                <a16:creationId xmlns:a16="http://schemas.microsoft.com/office/drawing/2014/main" id="{45496B33-DE6E-6287-C7E0-9593D5E4CF80}"/>
              </a:ext>
            </a:extLst>
          </p:cNvPr>
          <p:cNvSpPr>
            <a:spLocks noChangeArrowheads="1"/>
          </p:cNvSpPr>
          <p:nvPr/>
        </p:nvSpPr>
        <p:spPr bwMode="auto">
          <a:xfrm>
            <a:off x="7623175" y="3192463"/>
            <a:ext cx="469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4</a:t>
            </a:r>
            <a:endParaRPr lang="en-US" altLang="en-US" sz="4400" b="1" i="1">
              <a:solidFill>
                <a:srgbClr val="492579"/>
              </a:solidFill>
            </a:endParaRPr>
          </a:p>
        </p:txBody>
      </p:sp>
      <p:sp>
        <p:nvSpPr>
          <p:cNvPr id="30736" name="Rectangle 44">
            <a:extLst>
              <a:ext uri="{FF2B5EF4-FFF2-40B4-BE49-F238E27FC236}">
                <a16:creationId xmlns:a16="http://schemas.microsoft.com/office/drawing/2014/main" id="{289476BA-F0D9-5803-EBB0-5CBD03BA3BF8}"/>
              </a:ext>
            </a:extLst>
          </p:cNvPr>
          <p:cNvSpPr>
            <a:spLocks noChangeArrowheads="1"/>
          </p:cNvSpPr>
          <p:nvPr/>
        </p:nvSpPr>
        <p:spPr bwMode="auto">
          <a:xfrm>
            <a:off x="3357563" y="3192463"/>
            <a:ext cx="469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4400" b="1">
                <a:solidFill>
                  <a:srgbClr val="492579"/>
                </a:solidFill>
              </a:rPr>
              <a:t>2</a:t>
            </a:r>
            <a:endParaRPr lang="en-US" altLang="en-US" sz="4400" b="1" i="1">
              <a:solidFill>
                <a:srgbClr val="49257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6F5922D6-F76C-45C4-A4D4-BD8B57118C31}"/>
              </a:ext>
            </a:extLst>
          </p:cNvPr>
          <p:cNvSpPr/>
          <p:nvPr/>
        </p:nvSpPr>
        <p:spPr>
          <a:xfrm>
            <a:off x="1785938" y="3541713"/>
            <a:ext cx="5434012" cy="27733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1" name="Text Placeholder 1">
            <a:extLst>
              <a:ext uri="{FF2B5EF4-FFF2-40B4-BE49-F238E27FC236}">
                <a16:creationId xmlns:a16="http://schemas.microsoft.com/office/drawing/2014/main" id="{47D44857-F518-5AC1-67F0-32430AB08096}"/>
              </a:ext>
            </a:extLst>
          </p:cNvPr>
          <p:cNvSpPr>
            <a:spLocks noGrp="1"/>
          </p:cNvSpPr>
          <p:nvPr>
            <p:ph type="body" idx="1"/>
          </p:nvPr>
        </p:nvSpPr>
        <p:spPr>
          <a:xfrm>
            <a:off x="630238" y="1144588"/>
            <a:ext cx="7762875" cy="647700"/>
          </a:xfrm>
        </p:spPr>
        <p:txBody>
          <a:bodyPr/>
          <a:lstStyle/>
          <a:p>
            <a:pPr algn="ctr" eaLnBrk="1" hangingPunct="1"/>
            <a:r>
              <a:rPr lang="en-US" altLang="en-US" sz="3200"/>
              <a:t>B.E.S.T Vocabulary Benchmarks </a:t>
            </a:r>
          </a:p>
        </p:txBody>
      </p:sp>
      <p:sp>
        <p:nvSpPr>
          <p:cNvPr id="32772" name="Content Placeholder 2">
            <a:extLst>
              <a:ext uri="{FF2B5EF4-FFF2-40B4-BE49-F238E27FC236}">
                <a16:creationId xmlns:a16="http://schemas.microsoft.com/office/drawing/2014/main" id="{CBDC6847-1963-F4B3-762E-451F29464705}"/>
              </a:ext>
            </a:extLst>
          </p:cNvPr>
          <p:cNvSpPr>
            <a:spLocks noGrp="1"/>
          </p:cNvSpPr>
          <p:nvPr>
            <p:ph sz="half" idx="2"/>
          </p:nvPr>
        </p:nvSpPr>
        <p:spPr>
          <a:xfrm>
            <a:off x="2532063" y="2066925"/>
            <a:ext cx="3536950" cy="387350"/>
          </a:xfrm>
        </p:spPr>
        <p:txBody>
          <a:bodyPr/>
          <a:lstStyle/>
          <a:p>
            <a:pPr marL="0" indent="0" eaLnBrk="1" hangingPunct="1">
              <a:buFont typeface="Arial" panose="020B0604020202020204" pitchFamily="34" charset="0"/>
              <a:buNone/>
            </a:pPr>
            <a:r>
              <a:rPr lang="en-US" altLang="en-US" sz="2000" dirty="0"/>
              <a:t>1) Academic Vocabulary (V.1.1)</a:t>
            </a:r>
          </a:p>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endParaRPr lang="en-US" altLang="en-US" dirty="0"/>
          </a:p>
        </p:txBody>
      </p:sp>
      <p:sp>
        <p:nvSpPr>
          <p:cNvPr id="32773" name="Content Placeholder 2">
            <a:extLst>
              <a:ext uri="{FF2B5EF4-FFF2-40B4-BE49-F238E27FC236}">
                <a16:creationId xmlns:a16="http://schemas.microsoft.com/office/drawing/2014/main" id="{7446C914-8DAE-CFAB-251B-BB8FEE6EABFD}"/>
              </a:ext>
            </a:extLst>
          </p:cNvPr>
          <p:cNvSpPr>
            <a:spLocks noGrp="1"/>
          </p:cNvSpPr>
          <p:nvPr>
            <p:ph sz="half" idx="2"/>
          </p:nvPr>
        </p:nvSpPr>
        <p:spPr>
          <a:xfrm>
            <a:off x="2532063" y="2555875"/>
            <a:ext cx="2741612" cy="280988"/>
          </a:xfrm>
        </p:spPr>
        <p:txBody>
          <a:bodyPr/>
          <a:lstStyle/>
          <a:p>
            <a:pPr marL="0" indent="0" eaLnBrk="1" hangingPunct="1">
              <a:buFont typeface="Arial" panose="020B0604020202020204" pitchFamily="34" charset="0"/>
              <a:buNone/>
            </a:pPr>
            <a:r>
              <a:rPr lang="en-US" altLang="en-US" sz="2000"/>
              <a:t>2) Morphology (V.1.2)</a:t>
            </a:r>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p:txBody>
      </p:sp>
      <p:sp>
        <p:nvSpPr>
          <p:cNvPr id="32774" name="Content Placeholder 2">
            <a:extLst>
              <a:ext uri="{FF2B5EF4-FFF2-40B4-BE49-F238E27FC236}">
                <a16:creationId xmlns:a16="http://schemas.microsoft.com/office/drawing/2014/main" id="{EE32FA6C-5F67-959B-83A6-0FDED63E6298}"/>
              </a:ext>
            </a:extLst>
          </p:cNvPr>
          <p:cNvSpPr>
            <a:spLocks noGrp="1"/>
          </p:cNvSpPr>
          <p:nvPr>
            <p:ph sz="half" idx="2"/>
          </p:nvPr>
        </p:nvSpPr>
        <p:spPr>
          <a:xfrm>
            <a:off x="2532063" y="3082925"/>
            <a:ext cx="3963987" cy="309563"/>
          </a:xfrm>
        </p:spPr>
        <p:txBody>
          <a:bodyPr/>
          <a:lstStyle/>
          <a:p>
            <a:pPr marL="0" indent="0" eaLnBrk="1" hangingPunct="1">
              <a:buFont typeface="Arial" panose="020B0604020202020204" pitchFamily="34" charset="0"/>
              <a:buNone/>
            </a:pPr>
            <a:r>
              <a:rPr lang="en-US" altLang="en-US" sz="2000"/>
              <a:t>3) Context and Connotation (V.1.3)</a:t>
            </a:r>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b="1"/>
          </a:p>
          <a:p>
            <a:pPr marL="0" indent="0" eaLnBrk="1" hangingPunct="1">
              <a:buFont typeface="Arial" panose="020B0604020202020204" pitchFamily="34" charset="0"/>
              <a:buNone/>
            </a:pPr>
            <a:endParaRPr lang="en-US" altLang="en-US"/>
          </a:p>
        </p:txBody>
      </p:sp>
      <p:sp>
        <p:nvSpPr>
          <p:cNvPr id="32775" name="TextBox 2">
            <a:extLst>
              <a:ext uri="{FF2B5EF4-FFF2-40B4-BE49-F238E27FC236}">
                <a16:creationId xmlns:a16="http://schemas.microsoft.com/office/drawing/2014/main" id="{6A4A1C78-F2A0-E40F-76C5-7520B92BEB2C}"/>
              </a:ext>
            </a:extLst>
          </p:cNvPr>
          <p:cNvSpPr txBox="1">
            <a:spLocks noChangeArrowheads="1"/>
          </p:cNvSpPr>
          <p:nvPr/>
        </p:nvSpPr>
        <p:spPr bwMode="auto">
          <a:xfrm>
            <a:off x="2532063" y="4313238"/>
            <a:ext cx="4154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6000"/>
              <a:t>ELA.3.V.1.1</a:t>
            </a:r>
          </a:p>
        </p:txBody>
      </p:sp>
      <p:grpSp>
        <p:nvGrpSpPr>
          <p:cNvPr id="32776" name="Group 7">
            <a:extLst>
              <a:ext uri="{FF2B5EF4-FFF2-40B4-BE49-F238E27FC236}">
                <a16:creationId xmlns:a16="http://schemas.microsoft.com/office/drawing/2014/main" id="{9C0F1862-3AB2-40B0-B91E-A6F8F2B4AAB0}"/>
              </a:ext>
            </a:extLst>
          </p:cNvPr>
          <p:cNvGrpSpPr>
            <a:grpSpLocks/>
          </p:cNvGrpSpPr>
          <p:nvPr/>
        </p:nvGrpSpPr>
        <p:grpSpPr bwMode="auto">
          <a:xfrm>
            <a:off x="3614738" y="5176838"/>
            <a:ext cx="1012825" cy="719137"/>
            <a:chOff x="5546652" y="2717322"/>
            <a:chExt cx="1013636" cy="718399"/>
          </a:xfrm>
        </p:grpSpPr>
        <p:sp>
          <p:nvSpPr>
            <p:cNvPr id="10" name="Down Arrow 9">
              <a:extLst>
                <a:ext uri="{FF2B5EF4-FFF2-40B4-BE49-F238E27FC236}">
                  <a16:creationId xmlns:a16="http://schemas.microsoft.com/office/drawing/2014/main" id="{07159083-42F6-4B97-A9D5-90395F530CA6}"/>
                </a:ext>
              </a:extLst>
            </p:cNvPr>
            <p:cNvSpPr/>
            <p:nvPr/>
          </p:nvSpPr>
          <p:spPr>
            <a:xfrm rot="10800000">
              <a:off x="5921602" y="2717322"/>
              <a:ext cx="295511" cy="417084"/>
            </a:xfrm>
            <a:prstGeom prst="downArrow">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49023069-0242-4E39-AECC-CB3A0F09F897}"/>
                </a:ext>
              </a:extLst>
            </p:cNvPr>
            <p:cNvSpPr txBox="1"/>
            <p:nvPr/>
          </p:nvSpPr>
          <p:spPr>
            <a:xfrm>
              <a:off x="5546652" y="3128062"/>
              <a:ext cx="1013636" cy="307659"/>
            </a:xfrm>
            <a:prstGeom prst="rect">
              <a:avLst/>
            </a:prstGeom>
            <a:solidFill>
              <a:schemeClr val="tx2">
                <a:lumMod val="20000"/>
                <a:lumOff val="80000"/>
              </a:schemeClr>
            </a:solidFill>
            <a:ln>
              <a:solidFill>
                <a:srgbClr val="262A63"/>
              </a:solidFill>
            </a:ln>
          </p:spPr>
          <p:txBody>
            <a:bodyPr>
              <a:spAutoFit/>
            </a:bodyPr>
            <a:lstStyle/>
            <a:p>
              <a:pPr algn="ctr">
                <a:defRPr/>
              </a:pPr>
              <a:r>
                <a:rPr lang="en-US" sz="1400" dirty="0"/>
                <a:t>Grade level </a:t>
              </a:r>
            </a:p>
          </p:txBody>
        </p:sp>
      </p:grpSp>
      <p:grpSp>
        <p:nvGrpSpPr>
          <p:cNvPr id="32777" name="Group 5">
            <a:extLst>
              <a:ext uri="{FF2B5EF4-FFF2-40B4-BE49-F238E27FC236}">
                <a16:creationId xmlns:a16="http://schemas.microsoft.com/office/drawing/2014/main" id="{2C341F04-F30C-0672-BF87-82DF3E9BED54}"/>
              </a:ext>
            </a:extLst>
          </p:cNvPr>
          <p:cNvGrpSpPr>
            <a:grpSpLocks/>
          </p:cNvGrpSpPr>
          <p:nvPr/>
        </p:nvGrpSpPr>
        <p:grpSpPr bwMode="auto">
          <a:xfrm>
            <a:off x="2732088" y="3800475"/>
            <a:ext cx="1149350" cy="723900"/>
            <a:chOff x="2579383" y="4383032"/>
            <a:chExt cx="1148633" cy="725117"/>
          </a:xfrm>
        </p:grpSpPr>
        <p:sp>
          <p:nvSpPr>
            <p:cNvPr id="4" name="Down Arrow 3">
              <a:extLst>
                <a:ext uri="{FF2B5EF4-FFF2-40B4-BE49-F238E27FC236}">
                  <a16:creationId xmlns:a16="http://schemas.microsoft.com/office/drawing/2014/main" id="{F918CBB5-4A1A-487C-8A08-6C6A7F3232BD}"/>
                </a:ext>
              </a:extLst>
            </p:cNvPr>
            <p:cNvSpPr/>
            <p:nvPr/>
          </p:nvSpPr>
          <p:spPr>
            <a:xfrm>
              <a:off x="2998222" y="4691525"/>
              <a:ext cx="295091" cy="416624"/>
            </a:xfrm>
            <a:prstGeom prst="downArrow">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a:extLst>
                <a:ext uri="{FF2B5EF4-FFF2-40B4-BE49-F238E27FC236}">
                  <a16:creationId xmlns:a16="http://schemas.microsoft.com/office/drawing/2014/main" id="{99C2246C-9A26-4F15-8565-4385342FD3C5}"/>
                </a:ext>
              </a:extLst>
            </p:cNvPr>
            <p:cNvSpPr txBox="1"/>
            <p:nvPr/>
          </p:nvSpPr>
          <p:spPr>
            <a:xfrm>
              <a:off x="2579383" y="4383032"/>
              <a:ext cx="1148633" cy="308493"/>
            </a:xfrm>
            <a:prstGeom prst="rect">
              <a:avLst/>
            </a:prstGeom>
            <a:solidFill>
              <a:schemeClr val="tx2">
                <a:lumMod val="20000"/>
                <a:lumOff val="80000"/>
              </a:schemeClr>
            </a:solidFill>
            <a:ln>
              <a:solidFill>
                <a:srgbClr val="262A63"/>
              </a:solidFill>
            </a:ln>
          </p:spPr>
          <p:txBody>
            <a:bodyPr>
              <a:spAutoFit/>
            </a:bodyPr>
            <a:lstStyle/>
            <a:p>
              <a:pPr>
                <a:defRPr/>
              </a:pPr>
              <a:r>
                <a:rPr lang="en-US" sz="1400" dirty="0"/>
                <a:t>Subject Code </a:t>
              </a:r>
            </a:p>
          </p:txBody>
        </p:sp>
      </p:grpSp>
      <p:grpSp>
        <p:nvGrpSpPr>
          <p:cNvPr id="32778" name="Group 20">
            <a:extLst>
              <a:ext uri="{FF2B5EF4-FFF2-40B4-BE49-F238E27FC236}">
                <a16:creationId xmlns:a16="http://schemas.microsoft.com/office/drawing/2014/main" id="{F6272B07-BD19-C953-2075-55FD81694E2A}"/>
              </a:ext>
            </a:extLst>
          </p:cNvPr>
          <p:cNvGrpSpPr>
            <a:grpSpLocks/>
          </p:cNvGrpSpPr>
          <p:nvPr/>
        </p:nvGrpSpPr>
        <p:grpSpPr bwMode="auto">
          <a:xfrm>
            <a:off x="4349750" y="3792538"/>
            <a:ext cx="688975" cy="723900"/>
            <a:chOff x="4092451" y="4383032"/>
            <a:chExt cx="687794" cy="725117"/>
          </a:xfrm>
        </p:grpSpPr>
        <p:sp>
          <p:nvSpPr>
            <p:cNvPr id="9" name="Down Arrow 8">
              <a:extLst>
                <a:ext uri="{FF2B5EF4-FFF2-40B4-BE49-F238E27FC236}">
                  <a16:creationId xmlns:a16="http://schemas.microsoft.com/office/drawing/2014/main" id="{FED2DA02-9C3D-4F75-8C06-0BB83D4911AE}"/>
                </a:ext>
              </a:extLst>
            </p:cNvPr>
            <p:cNvSpPr/>
            <p:nvPr/>
          </p:nvSpPr>
          <p:spPr>
            <a:xfrm>
              <a:off x="4301642" y="4691525"/>
              <a:ext cx="296354" cy="416624"/>
            </a:xfrm>
            <a:prstGeom prst="downArrow">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a:extLst>
                <a:ext uri="{FF2B5EF4-FFF2-40B4-BE49-F238E27FC236}">
                  <a16:creationId xmlns:a16="http://schemas.microsoft.com/office/drawing/2014/main" id="{5C1C10D0-42A8-4918-B8CE-CEA3DC567B87}"/>
                </a:ext>
              </a:extLst>
            </p:cNvPr>
            <p:cNvSpPr txBox="1"/>
            <p:nvPr/>
          </p:nvSpPr>
          <p:spPr>
            <a:xfrm>
              <a:off x="4092451" y="4383032"/>
              <a:ext cx="687794" cy="308493"/>
            </a:xfrm>
            <a:prstGeom prst="rect">
              <a:avLst/>
            </a:prstGeom>
            <a:solidFill>
              <a:schemeClr val="tx2">
                <a:lumMod val="20000"/>
                <a:lumOff val="80000"/>
              </a:schemeClr>
            </a:solidFill>
            <a:ln>
              <a:solidFill>
                <a:srgbClr val="262A63"/>
              </a:solidFill>
            </a:ln>
          </p:spPr>
          <p:txBody>
            <a:bodyPr>
              <a:spAutoFit/>
            </a:bodyPr>
            <a:lstStyle/>
            <a:p>
              <a:pPr algn="ctr">
                <a:defRPr/>
              </a:pPr>
              <a:r>
                <a:rPr lang="en-US" sz="1400" dirty="0"/>
                <a:t>Strand</a:t>
              </a:r>
            </a:p>
          </p:txBody>
        </p:sp>
      </p:grpSp>
      <p:grpSp>
        <p:nvGrpSpPr>
          <p:cNvPr id="32779" name="Group 13">
            <a:extLst>
              <a:ext uri="{FF2B5EF4-FFF2-40B4-BE49-F238E27FC236}">
                <a16:creationId xmlns:a16="http://schemas.microsoft.com/office/drawing/2014/main" id="{55453098-387D-5362-A8C5-9047296F9658}"/>
              </a:ext>
            </a:extLst>
          </p:cNvPr>
          <p:cNvGrpSpPr>
            <a:grpSpLocks/>
          </p:cNvGrpSpPr>
          <p:nvPr/>
        </p:nvGrpSpPr>
        <p:grpSpPr bwMode="auto">
          <a:xfrm>
            <a:off x="4749800" y="5186363"/>
            <a:ext cx="903288" cy="715962"/>
            <a:chOff x="6436158" y="4135503"/>
            <a:chExt cx="902096" cy="715977"/>
          </a:xfrm>
        </p:grpSpPr>
        <p:sp>
          <p:nvSpPr>
            <p:cNvPr id="11" name="Down Arrow 10">
              <a:extLst>
                <a:ext uri="{FF2B5EF4-FFF2-40B4-BE49-F238E27FC236}">
                  <a16:creationId xmlns:a16="http://schemas.microsoft.com/office/drawing/2014/main" id="{B3CD5E54-4CE0-4416-A026-FAB5CC7941F9}"/>
                </a:ext>
              </a:extLst>
            </p:cNvPr>
            <p:cNvSpPr/>
            <p:nvPr/>
          </p:nvSpPr>
          <p:spPr>
            <a:xfrm rot="10800000">
              <a:off x="6740556" y="4135503"/>
              <a:ext cx="293300" cy="417521"/>
            </a:xfrm>
            <a:prstGeom prst="downArrow">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a:extLst>
                <a:ext uri="{FF2B5EF4-FFF2-40B4-BE49-F238E27FC236}">
                  <a16:creationId xmlns:a16="http://schemas.microsoft.com/office/drawing/2014/main" id="{8556BBB9-F336-4A13-9F86-DB7E6C493034}"/>
                </a:ext>
              </a:extLst>
            </p:cNvPr>
            <p:cNvSpPr txBox="1"/>
            <p:nvPr/>
          </p:nvSpPr>
          <p:spPr>
            <a:xfrm>
              <a:off x="6436158" y="4543499"/>
              <a:ext cx="902096" cy="307981"/>
            </a:xfrm>
            <a:prstGeom prst="rect">
              <a:avLst/>
            </a:prstGeom>
            <a:solidFill>
              <a:schemeClr val="tx2">
                <a:lumMod val="20000"/>
                <a:lumOff val="80000"/>
              </a:schemeClr>
            </a:solidFill>
            <a:ln>
              <a:solidFill>
                <a:srgbClr val="262A63"/>
              </a:solidFill>
            </a:ln>
          </p:spPr>
          <p:txBody>
            <a:bodyPr>
              <a:spAutoFit/>
            </a:bodyPr>
            <a:lstStyle/>
            <a:p>
              <a:pPr algn="ctr">
                <a:defRPr/>
              </a:pPr>
              <a:r>
                <a:rPr lang="en-US" sz="1400" dirty="0"/>
                <a:t>Standard</a:t>
              </a:r>
            </a:p>
          </p:txBody>
        </p:sp>
      </p:grpSp>
      <p:grpSp>
        <p:nvGrpSpPr>
          <p:cNvPr id="32780" name="Group 19">
            <a:extLst>
              <a:ext uri="{FF2B5EF4-FFF2-40B4-BE49-F238E27FC236}">
                <a16:creationId xmlns:a16="http://schemas.microsoft.com/office/drawing/2014/main" id="{7433A8C6-2C26-6B10-9C6F-7ED9336B75E6}"/>
              </a:ext>
            </a:extLst>
          </p:cNvPr>
          <p:cNvGrpSpPr>
            <a:grpSpLocks/>
          </p:cNvGrpSpPr>
          <p:nvPr/>
        </p:nvGrpSpPr>
        <p:grpSpPr bwMode="auto">
          <a:xfrm>
            <a:off x="5273675" y="3805238"/>
            <a:ext cx="1003300" cy="719137"/>
            <a:chOff x="4897640" y="4414877"/>
            <a:chExt cx="1003228" cy="720283"/>
          </a:xfrm>
        </p:grpSpPr>
        <p:sp>
          <p:nvSpPr>
            <p:cNvPr id="13" name="Down Arrow 12">
              <a:extLst>
                <a:ext uri="{FF2B5EF4-FFF2-40B4-BE49-F238E27FC236}">
                  <a16:creationId xmlns:a16="http://schemas.microsoft.com/office/drawing/2014/main" id="{81CC4529-6BBA-4D97-8D39-96FCADC2FCBF}"/>
                </a:ext>
              </a:extLst>
            </p:cNvPr>
            <p:cNvSpPr/>
            <p:nvPr/>
          </p:nvSpPr>
          <p:spPr>
            <a:xfrm>
              <a:off x="5251628" y="4718572"/>
              <a:ext cx="295254" cy="416588"/>
            </a:xfrm>
            <a:prstGeom prst="downArrow">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a:extLst>
                <a:ext uri="{FF2B5EF4-FFF2-40B4-BE49-F238E27FC236}">
                  <a16:creationId xmlns:a16="http://schemas.microsoft.com/office/drawing/2014/main" id="{B2C1997F-9D5B-4624-8513-44E852D87C2A}"/>
                </a:ext>
              </a:extLst>
            </p:cNvPr>
            <p:cNvSpPr txBox="1"/>
            <p:nvPr/>
          </p:nvSpPr>
          <p:spPr>
            <a:xfrm>
              <a:off x="4897640" y="4414877"/>
              <a:ext cx="1003228" cy="308466"/>
            </a:xfrm>
            <a:prstGeom prst="rect">
              <a:avLst/>
            </a:prstGeom>
            <a:solidFill>
              <a:schemeClr val="tx2">
                <a:lumMod val="20000"/>
                <a:lumOff val="80000"/>
              </a:schemeClr>
            </a:solidFill>
            <a:ln>
              <a:solidFill>
                <a:srgbClr val="262A63"/>
              </a:solidFill>
            </a:ln>
          </p:spPr>
          <p:txBody>
            <a:bodyPr>
              <a:spAutoFit/>
            </a:bodyPr>
            <a:lstStyle/>
            <a:p>
              <a:pPr>
                <a:defRPr/>
              </a:pPr>
              <a:r>
                <a:rPr lang="en-US" sz="1400" dirty="0"/>
                <a:t>Benchmark</a:t>
              </a:r>
            </a:p>
          </p:txBody>
        </p:sp>
      </p:grpSp>
    </p:spTree>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3000607C08874FA932AE8A6C3D54C6" ma:contentTypeVersion="13" ma:contentTypeDescription="Create a new document." ma:contentTypeScope="" ma:versionID="92d577c5ddcb9b9b04fc4367698bdccd">
  <xsd:schema xmlns:xsd="http://www.w3.org/2001/XMLSchema" xmlns:xs="http://www.w3.org/2001/XMLSchema" xmlns:p="http://schemas.microsoft.com/office/2006/metadata/properties" xmlns:ns3="167500b3-4912-47ae-a11c-f5a1274580b3" xmlns:ns4="a9758904-a906-4779-aba2-c37507fae868" targetNamespace="http://schemas.microsoft.com/office/2006/metadata/properties" ma:root="true" ma:fieldsID="77f9aa6dfba9fed39c5d9cb261b44b88" ns3:_="" ns4:_="">
    <xsd:import namespace="167500b3-4912-47ae-a11c-f5a1274580b3"/>
    <xsd:import namespace="a9758904-a906-4779-aba2-c37507fae8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500b3-4912-47ae-a11c-f5a127458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758904-a906-4779-aba2-c37507fae8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A502E2-07CB-4262-9658-8A5FF293ECD2}">
  <ds:schemaRefs>
    <ds:schemaRef ds:uri="http://schemas.microsoft.com/sharepoint/v3/contenttype/forms"/>
  </ds:schemaRefs>
</ds:datastoreItem>
</file>

<file path=customXml/itemProps2.xml><?xml version="1.0" encoding="utf-8"?>
<ds:datastoreItem xmlns:ds="http://schemas.openxmlformats.org/officeDocument/2006/customXml" ds:itemID="{C944D709-67D0-4625-9638-776DB3631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500b3-4912-47ae-a11c-f5a1274580b3"/>
    <ds:schemaRef ds:uri="a9758904-a906-4779-aba2-c37507fae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B65DFE-48A0-475E-8244-19F2DD84B7F6}">
  <ds:schemaRefs>
    <ds:schemaRef ds:uri="http://purl.org/dc/elements/1.1/"/>
    <ds:schemaRef ds:uri="http://schemas.microsoft.com/office/infopath/2007/PartnerControls"/>
    <ds:schemaRef ds:uri="a9758904-a906-4779-aba2-c37507fae868"/>
    <ds:schemaRef ds:uri="http://schemas.microsoft.com/office/2006/documentManagement/types"/>
    <ds:schemaRef ds:uri="http://schemas.microsoft.com/office/2006/metadata/properties"/>
    <ds:schemaRef ds:uri="http://purl.org/dc/dcmitype/"/>
    <ds:schemaRef ds:uri="http://schemas.openxmlformats.org/package/2006/metadata/core-properties"/>
    <ds:schemaRef ds:uri="167500b3-4912-47ae-a11c-f5a1274580b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4731</TotalTime>
  <Words>8464</Words>
  <Application>Microsoft Office PowerPoint</Application>
  <PresentationFormat>On-screen Show (4:3)</PresentationFormat>
  <Paragraphs>901</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FDOE_PPT_template_Standard</vt:lpstr>
      <vt:lpstr>Explicit Vocabulary  Development and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Vocabulary </vt:lpstr>
      <vt:lpstr>PowerPoint Presentation</vt:lpstr>
      <vt:lpstr>PowerPoint Presentation</vt:lpstr>
      <vt:lpstr>PowerPoint Presentation</vt:lpstr>
      <vt:lpstr>PowerPoint Presentation</vt:lpstr>
      <vt:lpstr>Morphology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Context and Connotation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Pepe, Jean</cp:lastModifiedBy>
  <cp:revision>251</cp:revision>
  <cp:lastPrinted>2022-05-13T15:16:30Z</cp:lastPrinted>
  <dcterms:created xsi:type="dcterms:W3CDTF">2015-06-03T15:39:07Z</dcterms:created>
  <dcterms:modified xsi:type="dcterms:W3CDTF">2022-05-20T16:28:31Z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0x010100FA3000607C08874FA932AE8A6C3D54C6</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